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6.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4"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Lst>
  <p:sldSz cy="6858000" cx="12192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84" Type="http://schemas.openxmlformats.org/officeDocument/2006/relationships/slide" Target="slides/slide80.xml"/><Relationship Id="rId83" Type="http://schemas.openxmlformats.org/officeDocument/2006/relationships/slide" Target="slides/slide79.xml"/><Relationship Id="rId42" Type="http://schemas.openxmlformats.org/officeDocument/2006/relationships/slide" Target="slides/slide38.xml"/><Relationship Id="rId86" Type="http://schemas.openxmlformats.org/officeDocument/2006/relationships/slide" Target="slides/slide82.xml"/><Relationship Id="rId41" Type="http://schemas.openxmlformats.org/officeDocument/2006/relationships/slide" Target="slides/slide37.xml"/><Relationship Id="rId85" Type="http://schemas.openxmlformats.org/officeDocument/2006/relationships/slide" Target="slides/slide81.xml"/><Relationship Id="rId44" Type="http://schemas.openxmlformats.org/officeDocument/2006/relationships/slide" Target="slides/slide40.xml"/><Relationship Id="rId43" Type="http://schemas.openxmlformats.org/officeDocument/2006/relationships/slide" Target="slides/slide39.xml"/><Relationship Id="rId87" Type="http://schemas.openxmlformats.org/officeDocument/2006/relationships/slide" Target="slides/slide83.xml"/><Relationship Id="rId46" Type="http://schemas.openxmlformats.org/officeDocument/2006/relationships/slide" Target="slides/slide42.xml"/><Relationship Id="rId45" Type="http://schemas.openxmlformats.org/officeDocument/2006/relationships/slide" Target="slides/slide41.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31" Type="http://schemas.openxmlformats.org/officeDocument/2006/relationships/slide" Target="slides/slide27.xml"/><Relationship Id="rId75" Type="http://schemas.openxmlformats.org/officeDocument/2006/relationships/slide" Target="slides/slide71.xml"/><Relationship Id="rId30" Type="http://schemas.openxmlformats.org/officeDocument/2006/relationships/slide" Target="slides/slide26.xml"/><Relationship Id="rId74" Type="http://schemas.openxmlformats.org/officeDocument/2006/relationships/slide" Target="slides/slide70.xml"/><Relationship Id="rId33" Type="http://schemas.openxmlformats.org/officeDocument/2006/relationships/slide" Target="slides/slide29.xml"/><Relationship Id="rId77" Type="http://schemas.openxmlformats.org/officeDocument/2006/relationships/slide" Target="slides/slide73.xml"/><Relationship Id="rId32" Type="http://schemas.openxmlformats.org/officeDocument/2006/relationships/slide" Target="slides/slide28.xml"/><Relationship Id="rId76" Type="http://schemas.openxmlformats.org/officeDocument/2006/relationships/slide" Target="slides/slide72.xml"/><Relationship Id="rId35" Type="http://schemas.openxmlformats.org/officeDocument/2006/relationships/slide" Target="slides/slide31.xml"/><Relationship Id="rId79" Type="http://schemas.openxmlformats.org/officeDocument/2006/relationships/slide" Target="slides/slide75.xml"/><Relationship Id="rId34" Type="http://schemas.openxmlformats.org/officeDocument/2006/relationships/slide" Target="slides/slide30.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slide" Target="slides/slide58.xml"/><Relationship Id="rId61" Type="http://schemas.openxmlformats.org/officeDocument/2006/relationships/slide" Target="slides/slide57.xml"/><Relationship Id="rId20" Type="http://schemas.openxmlformats.org/officeDocument/2006/relationships/slide" Target="slides/slide16.xml"/><Relationship Id="rId64" Type="http://schemas.openxmlformats.org/officeDocument/2006/relationships/slide" Target="slides/slide60.xml"/><Relationship Id="rId63" Type="http://schemas.openxmlformats.org/officeDocument/2006/relationships/slide" Target="slides/slide59.xml"/><Relationship Id="rId22" Type="http://schemas.openxmlformats.org/officeDocument/2006/relationships/slide" Target="slides/slide18.xml"/><Relationship Id="rId66" Type="http://schemas.openxmlformats.org/officeDocument/2006/relationships/slide" Target="slides/slide62.xml"/><Relationship Id="rId21" Type="http://schemas.openxmlformats.org/officeDocument/2006/relationships/slide" Target="slides/slide17.xml"/><Relationship Id="rId65" Type="http://schemas.openxmlformats.org/officeDocument/2006/relationships/slide" Target="slides/slide61.xml"/><Relationship Id="rId24" Type="http://schemas.openxmlformats.org/officeDocument/2006/relationships/slide" Target="slides/slide20.xml"/><Relationship Id="rId68" Type="http://schemas.openxmlformats.org/officeDocument/2006/relationships/slide" Target="slides/slide64.xml"/><Relationship Id="rId23" Type="http://schemas.openxmlformats.org/officeDocument/2006/relationships/slide" Target="slides/slide19.xml"/><Relationship Id="rId67" Type="http://schemas.openxmlformats.org/officeDocument/2006/relationships/slide" Target="slides/slide63.xml"/><Relationship Id="rId60" Type="http://schemas.openxmlformats.org/officeDocument/2006/relationships/slide" Target="slides/slide56.xml"/><Relationship Id="rId26" Type="http://schemas.openxmlformats.org/officeDocument/2006/relationships/slide" Target="slides/slide22.xml"/><Relationship Id="rId25" Type="http://schemas.openxmlformats.org/officeDocument/2006/relationships/slide" Target="slides/slide21.xml"/><Relationship Id="rId69" Type="http://schemas.openxmlformats.org/officeDocument/2006/relationships/slide" Target="slides/slide65.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slide" Target="slides/slide55.xml"/><Relationship Id="rId14" Type="http://schemas.openxmlformats.org/officeDocument/2006/relationships/slide" Target="slides/slide10.xml"/><Relationship Id="rId58" Type="http://schemas.openxmlformats.org/officeDocument/2006/relationships/slide" Target="slides/slide54.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icrosoft YaHei"/>
                <a:ea typeface="Microsoft YaHei"/>
                <a:cs typeface="Microsoft YaHei"/>
                <a:sym typeface="Microsoft Ya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Microsoft YaHei"/>
                <a:ea typeface="Microsoft YaHei"/>
                <a:cs typeface="Microsoft YaHei"/>
                <a:sym typeface="Microsoft Ya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icrosoft YaHei"/>
                <a:ea typeface="Microsoft YaHei"/>
                <a:cs typeface="Microsoft YaHei"/>
                <a:sym typeface="Microsoft YaHe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icrosoft YaHei"/>
                <a:ea typeface="Microsoft YaHei"/>
                <a:cs typeface="Microsoft YaHei"/>
                <a:sym typeface="Microsoft YaHe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icrosoft YaHei"/>
                <a:ea typeface="Microsoft YaHei"/>
                <a:cs typeface="Microsoft YaHei"/>
                <a:sym typeface="Microsoft YaHe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icrosoft YaHei"/>
                <a:ea typeface="Microsoft YaHei"/>
                <a:cs typeface="Microsoft YaHei"/>
                <a:sym typeface="Microsoft YaHe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icrosoft YaHei"/>
                <a:ea typeface="Microsoft YaHei"/>
                <a:cs typeface="Microsoft YaHei"/>
                <a:sym typeface="Microsoft YaHe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Microsoft YaHei"/>
                <a:ea typeface="Microsoft YaHei"/>
                <a:cs typeface="Microsoft YaHei"/>
                <a:sym typeface="Microsoft Ya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Microsoft YaHei"/>
                <a:ea typeface="Microsoft YaHei"/>
                <a:cs typeface="Microsoft YaHei"/>
                <a:sym typeface="Microsoft YaHei"/>
              </a:rPr>
              <a:t>‹#›</a:t>
            </a:fld>
            <a:endParaRPr b="0" i="0" sz="1200" u="none" cap="none" strike="noStrike">
              <a:solidFill>
                <a:schemeClr val="dk1"/>
              </a:solidFill>
              <a:latin typeface="Microsoft YaHei"/>
              <a:ea typeface="Microsoft YaHei"/>
              <a:cs typeface="Microsoft YaHei"/>
              <a:sym typeface="Microsoft YaHe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 name="Shape 42"/>
        <p:cNvGrpSpPr/>
        <p:nvPr/>
      </p:nvGrpSpPr>
      <p:grpSpPr>
        <a:xfrm>
          <a:off x="0" y="0"/>
          <a:ext cx="0" cy="0"/>
          <a:chOff x="0" y="0"/>
          <a:chExt cx="0" cy="0"/>
        </a:xfrm>
      </p:grpSpPr>
      <p:sp>
        <p:nvSpPr>
          <p:cNvPr id="43" name="Google Shape;43;g3b3920c5121_1_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 name="Google Shape;44;g3b3920c5121_1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3ba8cc16b76_1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 name="Google Shape;120;g3ba8cc16b76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ba8cc16b76_2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 name="Google Shape;127;g3ba8cc16b76_2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b7354a5204_1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 name="Google Shape;135;g3b7354a5204_1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3ba8cc16b76_2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 name="Google Shape;143;g3ba8cc16b76_2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3ba8cc16b76_2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 name="Google Shape;149;g3ba8cc16b76_2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ba8cc16b76_2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 name="Google Shape;155;g3ba8cc16b76_2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b97a199e8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g3b97a199e8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3ba8cc16b76_2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8" name="Google Shape;168;g3ba8cc16b76_2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ba8cc16b76_2_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 name="Google Shape;174;g3ba8cc16b76_2_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3ba8cc16b76_2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g3ba8cc16b76_2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bae8569212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 name="Google Shape;52;g3bae856921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b873af2b9e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0" name="Google Shape;190;g3b873af2b9e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3ba8cc16b76_2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8" name="Google Shape;198;g3ba8cc16b76_2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b8b2d6202a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3b8b2d6202a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b97a199e8b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g3b97a199e8b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b97a199e8b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 name="Google Shape;219;g3b97a199e8b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b873af2b9e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7" name="Google Shape;227;g3b873af2b9e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3b97a199e8b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g3b97a199e8b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b97a199e8b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9" name="Google Shape;239;g3b97a199e8b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b873af2b9e_0_1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5" name="Google Shape;245;g3b873af2b9e_0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3b873af2b9e_0_1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g3b873af2b9e_0_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3b7354a5204_0_12:notes"/>
          <p:cNvSpPr/>
          <p:nvPr>
            <p:ph idx="2" type="sldImg"/>
          </p:nvPr>
        </p:nvSpPr>
        <p:spPr>
          <a:xfrm>
            <a:off x="403583" y="685257"/>
            <a:ext cx="6050700" cy="3429300"/>
          </a:xfrm>
          <a:custGeom>
            <a:rect b="b" l="l" r="r" t="t"/>
            <a:pathLst>
              <a:path extrusionOk="0" h="120000" w="120000">
                <a:moveTo>
                  <a:pt x="0" y="0"/>
                </a:moveTo>
                <a:lnTo>
                  <a:pt x="120000" y="0"/>
                </a:lnTo>
                <a:lnTo>
                  <a:pt x="120000" y="120000"/>
                </a:lnTo>
                <a:lnTo>
                  <a:pt x="0" y="120000"/>
                </a:lnTo>
                <a:close/>
              </a:path>
            </a:pathLst>
          </a:custGeom>
          <a:noFill/>
          <a:ln cap="flat" cmpd="sng" w="12350">
            <a:solidFill>
              <a:srgbClr val="000000"/>
            </a:solidFill>
            <a:prstDash val="solid"/>
            <a:round/>
            <a:headEnd len="sm" w="sm" type="none"/>
            <a:tailEnd len="sm" w="sm" type="none"/>
          </a:ln>
        </p:spPr>
      </p:sp>
      <p:sp>
        <p:nvSpPr>
          <p:cNvPr id="58" name="Google Shape;58;g3b7354a5204_0_12:notes"/>
          <p:cNvSpPr txBox="1"/>
          <p:nvPr>
            <p:ph idx="1" type="body"/>
          </p:nvPr>
        </p:nvSpPr>
        <p:spPr>
          <a:xfrm>
            <a:off x="685800" y="4343400"/>
            <a:ext cx="5486400" cy="4114800"/>
          </a:xfrm>
          <a:prstGeom prst="rect">
            <a:avLst/>
          </a:prstGeom>
          <a:noFill/>
          <a:ln>
            <a:noFill/>
          </a:ln>
        </p:spPr>
        <p:txBody>
          <a:bodyPr anchorCtr="0" anchor="t" bIns="45675" lIns="91325" spcFirstLastPara="1" rIns="91325" wrap="square" tIns="45675">
            <a:noAutofit/>
          </a:bodyPr>
          <a:lstStyle/>
          <a:p>
            <a:pPr indent="0" lvl="0" marL="0" rtl="0" algn="l">
              <a:spcBef>
                <a:spcPts val="0"/>
              </a:spcBef>
              <a:spcAft>
                <a:spcPts val="0"/>
              </a:spcAft>
              <a:buNone/>
            </a:pPr>
            <a:r>
              <a:t/>
            </a:r>
            <a:endParaRPr/>
          </a:p>
        </p:txBody>
      </p:sp>
      <p:sp>
        <p:nvSpPr>
          <p:cNvPr id="59" name="Google Shape;59;g3b7354a5204_0_12:notes"/>
          <p:cNvSpPr txBox="1"/>
          <p:nvPr>
            <p:ph idx="12" type="sldNum"/>
          </p:nvPr>
        </p:nvSpPr>
        <p:spPr>
          <a:xfrm>
            <a:off x="3884123" y="8685234"/>
            <a:ext cx="2972400" cy="457200"/>
          </a:xfrm>
          <a:prstGeom prst="rect">
            <a:avLst/>
          </a:prstGeom>
          <a:noFill/>
          <a:ln>
            <a:noFill/>
          </a:ln>
        </p:spPr>
        <p:txBody>
          <a:bodyPr anchorCtr="0" anchor="b" bIns="45675" lIns="91325" spcFirstLastPara="1" rIns="91325" wrap="square" tIns="456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b873af2b9e_0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g3b873af2b9e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3b8b52e31ed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7" name="Google Shape;267;g3b8b52e31ed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b8b52e31ed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4" name="Google Shape;274;g3b8b52e31ed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3b8b52e31ed_0_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1" name="Google Shape;281;g3b8b52e31ed_0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b8b52e31ed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8" name="Google Shape;288;g3b8b52e31ed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b8b6d86cc0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5" name="Google Shape;295;g3b8b6d86cc0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3b8b52e31ed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3" name="Google Shape;303;g3b8b52e31ed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3b8c502196c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0" name="Google Shape;310;g3b8c502196c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b8c502196c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g3b8c502196c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3b8c502196c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4" name="Google Shape;324;g3b8c502196c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3b7a70e4d21_0_0:notes"/>
          <p:cNvSpPr/>
          <p:nvPr>
            <p:ph idx="2" type="sldImg"/>
          </p:nvPr>
        </p:nvSpPr>
        <p:spPr>
          <a:xfrm>
            <a:off x="403583" y="685257"/>
            <a:ext cx="6050700" cy="3429300"/>
          </a:xfrm>
          <a:custGeom>
            <a:rect b="b" l="l" r="r" t="t"/>
            <a:pathLst>
              <a:path extrusionOk="0" h="120000" w="120000">
                <a:moveTo>
                  <a:pt x="0" y="0"/>
                </a:moveTo>
                <a:lnTo>
                  <a:pt x="120000" y="0"/>
                </a:lnTo>
                <a:lnTo>
                  <a:pt x="120000" y="120000"/>
                </a:lnTo>
                <a:lnTo>
                  <a:pt x="0" y="120000"/>
                </a:lnTo>
                <a:close/>
              </a:path>
            </a:pathLst>
          </a:custGeom>
          <a:noFill/>
          <a:ln cap="flat" cmpd="sng" w="12350">
            <a:solidFill>
              <a:srgbClr val="000000"/>
            </a:solidFill>
            <a:prstDash val="solid"/>
            <a:round/>
            <a:headEnd len="sm" w="sm" type="none"/>
            <a:tailEnd len="sm" w="sm" type="none"/>
          </a:ln>
        </p:spPr>
      </p:sp>
      <p:sp>
        <p:nvSpPr>
          <p:cNvPr id="65" name="Google Shape;65;g3b7a70e4d21_0_0:notes"/>
          <p:cNvSpPr txBox="1"/>
          <p:nvPr>
            <p:ph idx="1" type="body"/>
          </p:nvPr>
        </p:nvSpPr>
        <p:spPr>
          <a:xfrm>
            <a:off x="685800" y="4343400"/>
            <a:ext cx="5486400" cy="4114800"/>
          </a:xfrm>
          <a:prstGeom prst="rect">
            <a:avLst/>
          </a:prstGeom>
          <a:noFill/>
          <a:ln>
            <a:noFill/>
          </a:ln>
        </p:spPr>
        <p:txBody>
          <a:bodyPr anchorCtr="0" anchor="t" bIns="45675" lIns="91325" spcFirstLastPara="1" rIns="91325" wrap="square" tIns="45675">
            <a:noAutofit/>
          </a:bodyPr>
          <a:lstStyle/>
          <a:p>
            <a:pPr indent="0" lvl="0" marL="0" rtl="0" algn="l">
              <a:spcBef>
                <a:spcPts val="0"/>
              </a:spcBef>
              <a:spcAft>
                <a:spcPts val="0"/>
              </a:spcAft>
              <a:buNone/>
            </a:pPr>
            <a:r>
              <a:t/>
            </a:r>
            <a:endParaRPr/>
          </a:p>
        </p:txBody>
      </p:sp>
      <p:sp>
        <p:nvSpPr>
          <p:cNvPr id="66" name="Google Shape;66;g3b7a70e4d21_0_0:notes"/>
          <p:cNvSpPr txBox="1"/>
          <p:nvPr>
            <p:ph idx="12" type="sldNum"/>
          </p:nvPr>
        </p:nvSpPr>
        <p:spPr>
          <a:xfrm>
            <a:off x="3884123" y="8685234"/>
            <a:ext cx="2972400" cy="457200"/>
          </a:xfrm>
          <a:prstGeom prst="rect">
            <a:avLst/>
          </a:prstGeom>
          <a:noFill/>
          <a:ln>
            <a:noFill/>
          </a:ln>
        </p:spPr>
        <p:txBody>
          <a:bodyPr anchorCtr="0" anchor="b" bIns="45675" lIns="91325" spcFirstLastPara="1" rIns="91325" wrap="square" tIns="456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b8e6585817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g3b8e6585817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3b8c502196c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g3b8c502196c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b8e6585817_0_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g3b8e6585817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3b97a199e8b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g3b97a199e8b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b97a199e8b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7" name="Google Shape;357;g3b97a199e8b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b8e6585817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3" name="Google Shape;363;g3b8e6585817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b8e6585817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0" name="Google Shape;370;g3b8e6585817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b9258c93a0_1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7" name="Google Shape;377;g3b9258c93a0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3b9258c93a0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4" name="Google Shape;384;g3b9258c93a0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b8f9e26cc9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1" name="Google Shape;391;g3b8f9e26cc9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3b7a70e4d21_0_46:notes"/>
          <p:cNvSpPr/>
          <p:nvPr>
            <p:ph idx="2" type="sldImg"/>
          </p:nvPr>
        </p:nvSpPr>
        <p:spPr>
          <a:xfrm>
            <a:off x="403583" y="685257"/>
            <a:ext cx="6050700" cy="3429300"/>
          </a:xfrm>
          <a:custGeom>
            <a:rect b="b" l="l" r="r" t="t"/>
            <a:pathLst>
              <a:path extrusionOk="0" h="120000" w="120000">
                <a:moveTo>
                  <a:pt x="0" y="0"/>
                </a:moveTo>
                <a:lnTo>
                  <a:pt x="120000" y="0"/>
                </a:lnTo>
                <a:lnTo>
                  <a:pt x="120000" y="120000"/>
                </a:lnTo>
                <a:lnTo>
                  <a:pt x="0" y="120000"/>
                </a:lnTo>
                <a:close/>
              </a:path>
            </a:pathLst>
          </a:custGeom>
          <a:noFill/>
          <a:ln cap="flat" cmpd="sng" w="12350">
            <a:solidFill>
              <a:srgbClr val="000000"/>
            </a:solidFill>
            <a:prstDash val="solid"/>
            <a:round/>
            <a:headEnd len="sm" w="sm" type="none"/>
            <a:tailEnd len="sm" w="sm" type="none"/>
          </a:ln>
        </p:spPr>
      </p:sp>
      <p:sp>
        <p:nvSpPr>
          <p:cNvPr id="77" name="Google Shape;77;g3b7a70e4d21_0_46:notes"/>
          <p:cNvSpPr txBox="1"/>
          <p:nvPr>
            <p:ph idx="1" type="body"/>
          </p:nvPr>
        </p:nvSpPr>
        <p:spPr>
          <a:xfrm>
            <a:off x="685800" y="4343400"/>
            <a:ext cx="5486400" cy="4114800"/>
          </a:xfrm>
          <a:prstGeom prst="rect">
            <a:avLst/>
          </a:prstGeom>
          <a:noFill/>
          <a:ln>
            <a:noFill/>
          </a:ln>
        </p:spPr>
        <p:txBody>
          <a:bodyPr anchorCtr="0" anchor="t" bIns="45675" lIns="91325" spcFirstLastPara="1" rIns="91325" wrap="square" tIns="45675">
            <a:noAutofit/>
          </a:bodyPr>
          <a:lstStyle/>
          <a:p>
            <a:pPr indent="0" lvl="0" marL="0" rtl="0" algn="l">
              <a:spcBef>
                <a:spcPts val="0"/>
              </a:spcBef>
              <a:spcAft>
                <a:spcPts val="0"/>
              </a:spcAft>
              <a:buNone/>
            </a:pPr>
            <a:r>
              <a:t/>
            </a:r>
            <a:endParaRPr/>
          </a:p>
        </p:txBody>
      </p:sp>
      <p:sp>
        <p:nvSpPr>
          <p:cNvPr id="78" name="Google Shape;78;g3b7a70e4d21_0_46:notes"/>
          <p:cNvSpPr txBox="1"/>
          <p:nvPr>
            <p:ph idx="12" type="sldNum"/>
          </p:nvPr>
        </p:nvSpPr>
        <p:spPr>
          <a:xfrm>
            <a:off x="3884123" y="8685234"/>
            <a:ext cx="2972400" cy="457200"/>
          </a:xfrm>
          <a:prstGeom prst="rect">
            <a:avLst/>
          </a:prstGeom>
          <a:noFill/>
          <a:ln>
            <a:noFill/>
          </a:ln>
        </p:spPr>
        <p:txBody>
          <a:bodyPr anchorCtr="0" anchor="b" bIns="45675" lIns="91325" spcFirstLastPara="1" rIns="91325" wrap="square" tIns="456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3b8f9e26cc9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7" name="Google Shape;397;g3b8f9e26cc9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b8f9e26cc9_0_2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3" name="Google Shape;403;g3b8f9e26cc9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3b8f9e26cc9_0_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0" name="Google Shape;410;g3b8f9e26cc9_0_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3b8f9e26cc9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6" name="Google Shape;416;g3b8f9e26cc9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b8f9e26cc9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3" name="Google Shape;423;g3b8f9e26cc9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b8f9e26cc9_0_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0" name="Google Shape;430;g3b8f9e26cc9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b8f9e26cc9_0_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7" name="Google Shape;437;g3b8f9e26cc9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3b92051d112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4" name="Google Shape;444;g3b92051d112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b92051d112_0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1" name="Google Shape;451;g3b92051d112_0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3b92051d112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g3b92051d112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3b7354a5204_0_0:notes"/>
          <p:cNvSpPr/>
          <p:nvPr>
            <p:ph idx="2" type="sldImg"/>
          </p:nvPr>
        </p:nvSpPr>
        <p:spPr>
          <a:xfrm>
            <a:off x="403583" y="685257"/>
            <a:ext cx="6050700" cy="3429300"/>
          </a:xfrm>
          <a:custGeom>
            <a:rect b="b" l="l" r="r" t="t"/>
            <a:pathLst>
              <a:path extrusionOk="0" h="120000" w="120000">
                <a:moveTo>
                  <a:pt x="0" y="0"/>
                </a:moveTo>
                <a:lnTo>
                  <a:pt x="120000" y="0"/>
                </a:lnTo>
                <a:lnTo>
                  <a:pt x="120000" y="120000"/>
                </a:lnTo>
                <a:lnTo>
                  <a:pt x="0" y="120000"/>
                </a:lnTo>
                <a:close/>
              </a:path>
            </a:pathLst>
          </a:custGeom>
          <a:noFill/>
          <a:ln cap="flat" cmpd="sng" w="12350">
            <a:solidFill>
              <a:srgbClr val="000000"/>
            </a:solidFill>
            <a:prstDash val="solid"/>
            <a:round/>
            <a:headEnd len="sm" w="sm" type="none"/>
            <a:tailEnd len="sm" w="sm" type="none"/>
          </a:ln>
        </p:spPr>
      </p:sp>
      <p:sp>
        <p:nvSpPr>
          <p:cNvPr id="84" name="Google Shape;84;g3b7354a5204_0_0:notes"/>
          <p:cNvSpPr txBox="1"/>
          <p:nvPr>
            <p:ph idx="1" type="body"/>
          </p:nvPr>
        </p:nvSpPr>
        <p:spPr>
          <a:xfrm>
            <a:off x="685800" y="4343400"/>
            <a:ext cx="5486400" cy="4114800"/>
          </a:xfrm>
          <a:prstGeom prst="rect">
            <a:avLst/>
          </a:prstGeom>
          <a:noFill/>
          <a:ln>
            <a:noFill/>
          </a:ln>
        </p:spPr>
        <p:txBody>
          <a:bodyPr anchorCtr="0" anchor="t" bIns="45675" lIns="91325" spcFirstLastPara="1" rIns="91325" wrap="square" tIns="45675">
            <a:noAutofit/>
          </a:bodyPr>
          <a:lstStyle/>
          <a:p>
            <a:pPr indent="0" lvl="0" marL="0" rtl="0" algn="l">
              <a:spcBef>
                <a:spcPts val="0"/>
              </a:spcBef>
              <a:spcAft>
                <a:spcPts val="0"/>
              </a:spcAft>
              <a:buNone/>
            </a:pPr>
            <a:r>
              <a:t/>
            </a:r>
            <a:endParaRPr/>
          </a:p>
        </p:txBody>
      </p:sp>
      <p:sp>
        <p:nvSpPr>
          <p:cNvPr id="85" name="Google Shape;85;g3b7354a5204_0_0:notes"/>
          <p:cNvSpPr txBox="1"/>
          <p:nvPr>
            <p:ph idx="12" type="sldNum"/>
          </p:nvPr>
        </p:nvSpPr>
        <p:spPr>
          <a:xfrm>
            <a:off x="3884123" y="8685234"/>
            <a:ext cx="2972400" cy="457200"/>
          </a:xfrm>
          <a:prstGeom prst="rect">
            <a:avLst/>
          </a:prstGeom>
          <a:noFill/>
          <a:ln>
            <a:noFill/>
          </a:ln>
        </p:spPr>
        <p:txBody>
          <a:bodyPr anchorCtr="0" anchor="b" bIns="45675" lIns="91325" spcFirstLastPara="1" rIns="91325" wrap="square" tIns="45675">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b9258c93a0_0_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5" name="Google Shape;465;g3b9258c93a0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3b9258c93a0_1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2" name="Google Shape;472;g3b9258c93a0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3b9258c93a0_1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g3b9258c93a0_1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3b9258c93a0_2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6" name="Google Shape;486;g3b9258c93a0_2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b97a199e8b_0_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3" name="Google Shape;493;g3b97a199e8b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b97a199e8b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99" name="Google Shape;499;g3b97a199e8b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3b97a199e8b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5" name="Google Shape;505;g3b97a199e8b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3b9258c93a0_3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1" name="Google Shape;511;g3b9258c93a0_3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3b9258c93a0_3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g3b9258c93a0_3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b9258c93a0_3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5" name="Google Shape;525;g3b9258c93a0_3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3ba8cc16b7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 name="Google Shape;94;g3ba8cc16b7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b9258c93a0_3_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4" name="Google Shape;534;g3b9258c93a0_3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b9258c93a0_3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2" name="Google Shape;542;g3b9258c93a0_3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3b97a199e8b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0" name="Google Shape;550;g3b97a199e8b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3b97a199e8b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g3b97a199e8b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b97a199e8b_0_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4" name="Google Shape;564;g3b97a199e8b_0_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b97a199e8b_0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g3b97a199e8b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b97a199e8b_0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7" name="Google Shape;577;g3b97a199e8b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3b97a199e8b_0_1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3" name="Google Shape;583;g3b97a199e8b_0_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3b97a199e8b_0_1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9" name="Google Shape;589;g3b97a199e8b_0_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3b97a199e8b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5" name="Google Shape;595;g3b97a199e8b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3ba8cc16b76_0_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4" name="Google Shape;104;g3ba8cc16b76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b97a199e8b_1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1" name="Google Shape;601;g3b97a199e8b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b97a199e8b_1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7" name="Google Shape;607;g3b97a199e8b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3b98260696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3" name="Google Shape;613;g3b98260696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8" name="Shape 618"/>
        <p:cNvGrpSpPr/>
        <p:nvPr/>
      </p:nvGrpSpPr>
      <p:grpSpPr>
        <a:xfrm>
          <a:off x="0" y="0"/>
          <a:ext cx="0" cy="0"/>
          <a:chOff x="0" y="0"/>
          <a:chExt cx="0" cy="0"/>
        </a:xfrm>
      </p:grpSpPr>
      <p:sp>
        <p:nvSpPr>
          <p:cNvPr id="619" name="Google Shape;619;g38565b92443_0_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0" name="Google Shape;620;g38565b92443_0_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b7354a5204_1_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2" name="Google Shape;112;g3b7354a5204_1_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 name="Shape 15"/>
        <p:cNvGrpSpPr/>
        <p:nvPr/>
      </p:nvGrpSpPr>
      <p:grpSpPr>
        <a:xfrm>
          <a:off x="0" y="0"/>
          <a:ext cx="0" cy="0"/>
          <a:chOff x="0" y="0"/>
          <a:chExt cx="0" cy="0"/>
        </a:xfrm>
      </p:grpSpPr>
      <p:sp>
        <p:nvSpPr>
          <p:cNvPr id="16" name="Google Shape;16;p2"/>
          <p:cNvSpPr txBox="1"/>
          <p:nvPr>
            <p:ph type="title"/>
          </p:nvPr>
        </p:nvSpPr>
        <p:spPr>
          <a:xfrm>
            <a:off x="415600" y="593367"/>
            <a:ext cx="11360700" cy="763500"/>
          </a:xfrm>
          <a:prstGeom prst="rect">
            <a:avLst/>
          </a:prstGeom>
          <a:noFill/>
          <a:ln>
            <a:noFill/>
          </a:ln>
        </p:spPr>
        <p:txBody>
          <a:bodyPr anchorCtr="0" anchor="ctr" bIns="121900" lIns="121900" spcFirstLastPara="1" rIns="121900" wrap="square" tIns="121900">
            <a:noAutofit/>
          </a:bodyPr>
          <a:lstStyle>
            <a:lvl1pPr lvl="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9pPr>
          </a:lstStyle>
          <a:p/>
        </p:txBody>
      </p:sp>
      <p:sp>
        <p:nvSpPr>
          <p:cNvPr id="17" name="Google Shape;17;p2"/>
          <p:cNvSpPr txBox="1"/>
          <p:nvPr>
            <p:ph idx="1" type="body"/>
          </p:nvPr>
        </p:nvSpPr>
        <p:spPr>
          <a:xfrm>
            <a:off x="415600" y="1536633"/>
            <a:ext cx="11360700" cy="4555200"/>
          </a:xfrm>
          <a:prstGeom prst="rect">
            <a:avLst/>
          </a:prstGeom>
          <a:noFill/>
          <a:ln>
            <a:noFill/>
          </a:ln>
        </p:spPr>
        <p:txBody>
          <a:bodyPr anchorCtr="0" anchor="ctr" bIns="121900" lIns="121900" spcFirstLastPara="1" rIns="121900" wrap="square" tIns="121900">
            <a:noAutofit/>
          </a:bodyPr>
          <a:lstStyle>
            <a:lvl1pPr indent="-349250" lvl="0" marL="4572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1pPr>
            <a:lvl2pPr indent="-349250" lvl="1" marL="9144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2pPr>
            <a:lvl3pPr indent="-349250" lvl="2" marL="13716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3pPr>
            <a:lvl4pPr indent="-349250" lvl="3" marL="18288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4pPr>
            <a:lvl5pPr indent="-349250" lvl="4" marL="22860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5pPr>
            <a:lvl6pPr indent="-349250" lvl="5" marL="27432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6pPr>
            <a:lvl7pPr indent="-349250" lvl="6" marL="32004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7pPr>
            <a:lvl8pPr indent="-349250" lvl="7" marL="36576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8pPr>
            <a:lvl9pPr indent="-349250" lvl="8" marL="4114800" marR="0" rtl="0" algn="l">
              <a:lnSpc>
                <a:spcPct val="100000"/>
              </a:lnSpc>
              <a:spcBef>
                <a:spcPts val="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9pPr>
          </a:lstStyle>
          <a:p/>
        </p:txBody>
      </p:sp>
      <p:sp>
        <p:nvSpPr>
          <p:cNvPr id="18" name="Google Shape;18;p2"/>
          <p:cNvSpPr txBox="1"/>
          <p:nvPr>
            <p:ph idx="12" type="sldNum"/>
          </p:nvPr>
        </p:nvSpPr>
        <p:spPr>
          <a:xfrm>
            <a:off x="11296610" y="6217622"/>
            <a:ext cx="731700" cy="524700"/>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p:cSld name="节标题">
    <p:spTree>
      <p:nvGrpSpPr>
        <p:cNvPr id="19" name="Shape 19"/>
        <p:cNvGrpSpPr/>
        <p:nvPr/>
      </p:nvGrpSpPr>
      <p:grpSpPr>
        <a:xfrm>
          <a:off x="0" y="0"/>
          <a:ext cx="0" cy="0"/>
          <a:chOff x="0" y="0"/>
          <a:chExt cx="0" cy="0"/>
        </a:xfrm>
      </p:grpSpPr>
      <p:sp>
        <p:nvSpPr>
          <p:cNvPr id="20" name="Google Shape;20;p3"/>
          <p:cNvSpPr txBox="1"/>
          <p:nvPr>
            <p:ph type="title"/>
          </p:nvPr>
        </p:nvSpPr>
        <p:spPr>
          <a:xfrm>
            <a:off x="651504" y="98236"/>
            <a:ext cx="11338944" cy="630391"/>
          </a:xfrm>
          <a:prstGeom prst="rect">
            <a:avLst/>
          </a:prstGeom>
          <a:noFill/>
          <a:ln>
            <a:noFill/>
          </a:ln>
        </p:spPr>
        <p:txBody>
          <a:bodyPr anchorCtr="0" anchor="ctr" bIns="45700" lIns="90000" spcFirstLastPara="1" rIns="91425" wrap="square" tIns="45700">
            <a:normAutofit/>
          </a:bodyPr>
          <a:lstStyle>
            <a:lvl1pPr lvl="0" marR="0" rtl="0" algn="l">
              <a:lnSpc>
                <a:spcPct val="100000"/>
              </a:lnSpc>
              <a:spcBef>
                <a:spcPts val="0"/>
              </a:spcBef>
              <a:spcAft>
                <a:spcPts val="0"/>
              </a:spcAft>
              <a:buClr>
                <a:srgbClr val="0052D9"/>
              </a:buClr>
              <a:buSzPts val="3200"/>
              <a:buFont typeface="Arial"/>
              <a:buNone/>
              <a:defRPr b="1" i="0" sz="3200" u="none" cap="none" strike="noStrike">
                <a:solidFill>
                  <a:srgbClr val="0052D9"/>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1" name="Google Shape;21;p3"/>
          <p:cNvSpPr/>
          <p:nvPr/>
        </p:nvSpPr>
        <p:spPr>
          <a:xfrm>
            <a:off x="0" y="6695346"/>
            <a:ext cx="12192000" cy="17452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22" name="Google Shape;22;p3"/>
          <p:cNvSpPr txBox="1"/>
          <p:nvPr>
            <p:ph idx="12" type="sldNum"/>
          </p:nvPr>
        </p:nvSpPr>
        <p:spPr>
          <a:xfrm>
            <a:off x="9496300" y="6607491"/>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Microsoft YaHei"/>
                <a:ea typeface="Microsoft YaHei"/>
                <a:cs typeface="Microsoft YaHei"/>
                <a:sym typeface="Microsoft YaHei"/>
              </a:defRPr>
            </a:lvl1pPr>
            <a:lvl2pPr indent="0" lvl="1"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Microsoft YaHei"/>
                <a:ea typeface="Microsoft YaHei"/>
                <a:cs typeface="Microsoft YaHei"/>
                <a:sym typeface="Microsoft YaHei"/>
              </a:defRPr>
            </a:lvl2pPr>
            <a:lvl3pPr indent="0" lvl="2"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Microsoft YaHei"/>
                <a:ea typeface="Microsoft YaHei"/>
                <a:cs typeface="Microsoft YaHei"/>
                <a:sym typeface="Microsoft YaHei"/>
              </a:defRPr>
            </a:lvl3pPr>
            <a:lvl4pPr indent="0" lvl="3"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Microsoft YaHei"/>
                <a:ea typeface="Microsoft YaHei"/>
                <a:cs typeface="Microsoft YaHei"/>
                <a:sym typeface="Microsoft YaHei"/>
              </a:defRPr>
            </a:lvl4pPr>
            <a:lvl5pPr indent="0" lvl="4"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Microsoft YaHei"/>
                <a:ea typeface="Microsoft YaHei"/>
                <a:cs typeface="Microsoft YaHei"/>
                <a:sym typeface="Microsoft YaHei"/>
              </a:defRPr>
            </a:lvl5pPr>
            <a:lvl6pPr indent="0" lvl="5"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Microsoft YaHei"/>
                <a:ea typeface="Microsoft YaHei"/>
                <a:cs typeface="Microsoft YaHei"/>
                <a:sym typeface="Microsoft YaHei"/>
              </a:defRPr>
            </a:lvl6pPr>
            <a:lvl7pPr indent="0" lvl="6"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Microsoft YaHei"/>
                <a:ea typeface="Microsoft YaHei"/>
                <a:cs typeface="Microsoft YaHei"/>
                <a:sym typeface="Microsoft YaHei"/>
              </a:defRPr>
            </a:lvl7pPr>
            <a:lvl8pPr indent="0" lvl="7"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Microsoft YaHei"/>
                <a:ea typeface="Microsoft YaHei"/>
                <a:cs typeface="Microsoft YaHei"/>
                <a:sym typeface="Microsoft YaHei"/>
              </a:defRPr>
            </a:lvl8pPr>
            <a:lvl9pPr indent="0" lvl="8" marL="0" marR="0" algn="r">
              <a:lnSpc>
                <a:spcPct val="100000"/>
              </a:lnSpc>
              <a:spcBef>
                <a:spcPts val="0"/>
              </a:spcBef>
              <a:spcAft>
                <a:spcPts val="0"/>
              </a:spcAft>
              <a:buClr>
                <a:srgbClr val="000000"/>
              </a:buClr>
              <a:buSzPts val="1100"/>
              <a:buFont typeface="Arial"/>
              <a:buNone/>
              <a:defRPr b="0" i="0" sz="1100" u="none" cap="none" strike="noStrike">
                <a:solidFill>
                  <a:schemeClr val="lt1"/>
                </a:solidFill>
                <a:latin typeface="Microsoft YaHei"/>
                <a:ea typeface="Microsoft YaHei"/>
                <a:cs typeface="Microsoft YaHei"/>
                <a:sym typeface="Microsoft YaHe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自定义版式">
  <p:cSld name="1_自定义版式">
    <p:spTree>
      <p:nvGrpSpPr>
        <p:cNvPr id="23" name="Shape 23"/>
        <p:cNvGrpSpPr/>
        <p:nvPr/>
      </p:nvGrpSpPr>
      <p:grpSpPr>
        <a:xfrm>
          <a:off x="0" y="0"/>
          <a:ext cx="0" cy="0"/>
          <a:chOff x="0" y="0"/>
          <a:chExt cx="0" cy="0"/>
        </a:xfrm>
      </p:grpSpPr>
      <p:sp>
        <p:nvSpPr>
          <p:cNvPr id="24" name="Google Shape;24;p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 name="Google Shape;25;p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版式">
  <p:cSld name="自定义版式">
    <p:spTree>
      <p:nvGrpSpPr>
        <p:cNvPr id="28" name="Shape 28"/>
        <p:cNvGrpSpPr/>
        <p:nvPr/>
      </p:nvGrpSpPr>
      <p:grpSpPr>
        <a:xfrm>
          <a:off x="0" y="0"/>
          <a:ext cx="0" cy="0"/>
          <a:chOff x="0" y="0"/>
          <a:chExt cx="0" cy="0"/>
        </a:xfrm>
      </p:grpSpPr>
      <p:sp>
        <p:nvSpPr>
          <p:cNvPr id="29" name="Google Shape;29;p5"/>
          <p:cNvSpPr txBox="1"/>
          <p:nvPr>
            <p:ph type="title"/>
          </p:nvPr>
        </p:nvSpPr>
        <p:spPr>
          <a:xfrm>
            <a:off x="11881" y="1885166"/>
            <a:ext cx="8688900" cy="1819800"/>
          </a:xfrm>
          <a:prstGeom prst="rect">
            <a:avLst/>
          </a:prstGeom>
          <a:noFill/>
          <a:ln>
            <a:noFill/>
          </a:ln>
        </p:spPr>
        <p:txBody>
          <a:bodyPr anchorCtr="0" anchor="t" bIns="45700" lIns="90000" spcFirstLastPara="1" rIns="91425" wrap="square" tIns="45700">
            <a:noAutofit/>
          </a:bodyPr>
          <a:lstStyle>
            <a:lvl1pPr lvl="0" marR="0" algn="ctr">
              <a:lnSpc>
                <a:spcPct val="90000"/>
              </a:lnSpc>
              <a:spcBef>
                <a:spcPts val="0"/>
              </a:spcBef>
              <a:spcAft>
                <a:spcPts val="0"/>
              </a:spcAft>
              <a:buClr>
                <a:schemeClr val="lt1"/>
              </a:buClr>
              <a:buSzPts val="4800"/>
              <a:buFont typeface="Microsoft YaHei"/>
              <a:buNone/>
              <a:defRPr b="0" i="0" sz="4800" u="none" cap="none" strike="noStrike">
                <a:solidFill>
                  <a:schemeClr val="lt1"/>
                </a:solidFill>
                <a:latin typeface="Microsoft YaHei"/>
                <a:ea typeface="Microsoft YaHei"/>
                <a:cs typeface="Microsoft YaHei"/>
                <a:sym typeface="Microsoft YaHei"/>
              </a:defRPr>
            </a:lvl1pPr>
            <a:lvl2pPr lvl="1"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pic>
        <p:nvPicPr>
          <p:cNvPr id="30" name="Google Shape;30;p5"/>
          <p:cNvPicPr preferRelativeResize="0"/>
          <p:nvPr/>
        </p:nvPicPr>
        <p:blipFill rotWithShape="1">
          <a:blip r:embed="rId2">
            <a:alphaModFix/>
          </a:blip>
          <a:srcRect b="0" l="0" r="0" t="0"/>
          <a:stretch/>
        </p:blipFill>
        <p:spPr>
          <a:xfrm>
            <a:off x="0" y="-6682"/>
            <a:ext cx="12192000" cy="6858001"/>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1" name="Shape 31"/>
        <p:cNvGrpSpPr/>
        <p:nvPr/>
      </p:nvGrpSpPr>
      <p:grpSpPr>
        <a:xfrm>
          <a:off x="0" y="0"/>
          <a:ext cx="0" cy="0"/>
          <a:chOff x="0" y="0"/>
          <a:chExt cx="0" cy="0"/>
        </a:xfrm>
      </p:grpSpPr>
      <p:sp>
        <p:nvSpPr>
          <p:cNvPr id="32" name="Google Shape;32;p6"/>
          <p:cNvSpPr txBox="1"/>
          <p:nvPr>
            <p:ph type="title"/>
          </p:nvPr>
        </p:nvSpPr>
        <p:spPr>
          <a:xfrm>
            <a:off x="609600" y="274638"/>
            <a:ext cx="10972800" cy="11430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solidFill>
                  <a:srgbClr val="C00000"/>
                </a:solidFill>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33" name="Google Shape;33;p6"/>
          <p:cNvSpPr txBox="1"/>
          <p:nvPr>
            <p:ph idx="1" type="body"/>
          </p:nvPr>
        </p:nvSpPr>
        <p:spPr>
          <a:xfrm>
            <a:off x="609600" y="1600200"/>
            <a:ext cx="10972800" cy="4526100"/>
          </a:xfrm>
          <a:prstGeom prst="rect">
            <a:avLst/>
          </a:prstGeom>
          <a:noFill/>
          <a:ln>
            <a:noFill/>
          </a:ln>
        </p:spPr>
        <p:txBody>
          <a:bodyPr anchorCtr="0" anchor="t" bIns="45700" lIns="91425" spcFirstLastPara="1" rIns="91425" wrap="square" tIns="45700">
            <a:no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4" name="Google Shape;34;p6"/>
          <p:cNvSpPr txBox="1"/>
          <p:nvPr>
            <p:ph idx="10" type="dt"/>
          </p:nvPr>
        </p:nvSpPr>
        <p:spPr>
          <a:xfrm>
            <a:off x="609600" y="6356350"/>
            <a:ext cx="28449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6"/>
          <p:cNvSpPr txBox="1"/>
          <p:nvPr>
            <p:ph idx="11" type="ftr"/>
          </p:nvPr>
        </p:nvSpPr>
        <p:spPr>
          <a:xfrm>
            <a:off x="4165600" y="6356350"/>
            <a:ext cx="38607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6"/>
          <p:cNvSpPr txBox="1"/>
          <p:nvPr>
            <p:ph idx="12" type="sldNum"/>
          </p:nvPr>
        </p:nvSpPr>
        <p:spPr>
          <a:xfrm>
            <a:off x="8737600" y="6356350"/>
            <a:ext cx="2844900" cy="365100"/>
          </a:xfrm>
          <a:prstGeom prst="rect">
            <a:avLst/>
          </a:prstGeom>
          <a:noFill/>
          <a:ln>
            <a:noFill/>
          </a:ln>
        </p:spPr>
        <p:txBody>
          <a:bodyPr anchorCtr="0" anchor="ctr" bIns="45700" lIns="91425" spcFirstLastPara="1" rIns="91425" wrap="square" tIns="45700">
            <a:noAutofit/>
          </a:bodyPr>
          <a:lstStyle>
            <a:lvl1pPr indent="0" lvl="0" marL="0" marR="0" algn="r">
              <a:spcBef>
                <a:spcPts val="0"/>
              </a:spcBef>
              <a:spcAft>
                <a:spcPts val="0"/>
              </a:spcAft>
              <a:buNone/>
              <a:defRPr b="0" i="0" sz="1200" u="none" cap="none" strike="noStrike">
                <a:solidFill>
                  <a:srgbClr val="898989"/>
                </a:solidFill>
                <a:latin typeface="Calibri"/>
                <a:ea typeface="Calibri"/>
                <a:cs typeface="Calibri"/>
                <a:sym typeface="Calibri"/>
              </a:defRPr>
            </a:lvl1pPr>
            <a:lvl2pPr indent="0" lvl="1" marL="0" marR="0" algn="r">
              <a:spcBef>
                <a:spcPts val="0"/>
              </a:spcBef>
              <a:spcAft>
                <a:spcPts val="0"/>
              </a:spcAft>
              <a:buNone/>
              <a:defRPr b="0" i="0" sz="1200" u="none" cap="none" strike="noStrike">
                <a:solidFill>
                  <a:srgbClr val="898989"/>
                </a:solidFill>
                <a:latin typeface="Calibri"/>
                <a:ea typeface="Calibri"/>
                <a:cs typeface="Calibri"/>
                <a:sym typeface="Calibri"/>
              </a:defRPr>
            </a:lvl2pPr>
            <a:lvl3pPr indent="0" lvl="2" marL="0" marR="0" algn="r">
              <a:spcBef>
                <a:spcPts val="0"/>
              </a:spcBef>
              <a:spcAft>
                <a:spcPts val="0"/>
              </a:spcAft>
              <a:buNone/>
              <a:defRPr b="0" i="0" sz="1200" u="none" cap="none" strike="noStrike">
                <a:solidFill>
                  <a:srgbClr val="898989"/>
                </a:solidFill>
                <a:latin typeface="Calibri"/>
                <a:ea typeface="Calibri"/>
                <a:cs typeface="Calibri"/>
                <a:sym typeface="Calibri"/>
              </a:defRPr>
            </a:lvl3pPr>
            <a:lvl4pPr indent="0" lvl="3" marL="0" marR="0" algn="r">
              <a:spcBef>
                <a:spcPts val="0"/>
              </a:spcBef>
              <a:spcAft>
                <a:spcPts val="0"/>
              </a:spcAft>
              <a:buNone/>
              <a:defRPr b="0" i="0" sz="1200" u="none" cap="none" strike="noStrike">
                <a:solidFill>
                  <a:srgbClr val="898989"/>
                </a:solidFill>
                <a:latin typeface="Calibri"/>
                <a:ea typeface="Calibri"/>
                <a:cs typeface="Calibri"/>
                <a:sym typeface="Calibri"/>
              </a:defRPr>
            </a:lvl4pPr>
            <a:lvl5pPr indent="0" lvl="4" marL="0" marR="0" algn="r">
              <a:spcBef>
                <a:spcPts val="0"/>
              </a:spcBef>
              <a:spcAft>
                <a:spcPts val="0"/>
              </a:spcAft>
              <a:buNone/>
              <a:defRPr b="0" i="0" sz="1200" u="none" cap="none" strike="noStrike">
                <a:solidFill>
                  <a:srgbClr val="898989"/>
                </a:solidFill>
                <a:latin typeface="Calibri"/>
                <a:ea typeface="Calibri"/>
                <a:cs typeface="Calibri"/>
                <a:sym typeface="Calibri"/>
              </a:defRPr>
            </a:lvl5pPr>
            <a:lvl6pPr indent="0" lvl="5" marL="0" marR="0" algn="r">
              <a:spcBef>
                <a:spcPts val="0"/>
              </a:spcBef>
              <a:spcAft>
                <a:spcPts val="0"/>
              </a:spcAft>
              <a:buNone/>
              <a:defRPr b="0" i="0" sz="1200" u="none" cap="none" strike="noStrike">
                <a:solidFill>
                  <a:srgbClr val="898989"/>
                </a:solidFill>
                <a:latin typeface="Calibri"/>
                <a:ea typeface="Calibri"/>
                <a:cs typeface="Calibri"/>
                <a:sym typeface="Calibri"/>
              </a:defRPr>
            </a:lvl6pPr>
            <a:lvl7pPr indent="0" lvl="6" marL="0" marR="0" algn="r">
              <a:spcBef>
                <a:spcPts val="0"/>
              </a:spcBef>
              <a:spcAft>
                <a:spcPts val="0"/>
              </a:spcAft>
              <a:buNone/>
              <a:defRPr b="0" i="0" sz="1200" u="none" cap="none" strike="noStrike">
                <a:solidFill>
                  <a:srgbClr val="898989"/>
                </a:solidFill>
                <a:latin typeface="Calibri"/>
                <a:ea typeface="Calibri"/>
                <a:cs typeface="Calibri"/>
                <a:sym typeface="Calibri"/>
              </a:defRPr>
            </a:lvl7pPr>
            <a:lvl8pPr indent="0" lvl="7" marL="0" marR="0" algn="r">
              <a:spcBef>
                <a:spcPts val="0"/>
              </a:spcBef>
              <a:spcAft>
                <a:spcPts val="0"/>
              </a:spcAft>
              <a:buNone/>
              <a:defRPr b="0" i="0" sz="1200" u="none" cap="none" strike="noStrike">
                <a:solidFill>
                  <a:srgbClr val="898989"/>
                </a:solidFill>
                <a:latin typeface="Calibri"/>
                <a:ea typeface="Calibri"/>
                <a:cs typeface="Calibri"/>
                <a:sym typeface="Calibri"/>
              </a:defRPr>
            </a:lvl8pPr>
            <a:lvl9pPr indent="0" lvl="8" marL="0" marR="0" algn="r">
              <a:spcBef>
                <a:spcPts val="0"/>
              </a:spcBef>
              <a:spcAft>
                <a:spcPts val="0"/>
              </a:spcAft>
              <a:buNone/>
              <a:defRPr b="0" i="0" sz="1200" u="none" cap="none" strike="noStrike">
                <a:solidFill>
                  <a:srgbClr val="898989"/>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封面">
  <p:cSld name="3_封面">
    <p:spTree>
      <p:nvGrpSpPr>
        <p:cNvPr id="37" name="Shape 37"/>
        <p:cNvGrpSpPr/>
        <p:nvPr/>
      </p:nvGrpSpPr>
      <p:grpSpPr>
        <a:xfrm>
          <a:off x="0" y="0"/>
          <a:ext cx="0" cy="0"/>
          <a:chOff x="0" y="0"/>
          <a:chExt cx="0" cy="0"/>
        </a:xfrm>
      </p:grpSpPr>
      <p:sp>
        <p:nvSpPr>
          <p:cNvPr id="38" name="Google Shape;38;p7"/>
          <p:cNvSpPr/>
          <p:nvPr/>
        </p:nvSpPr>
        <p:spPr>
          <a:xfrm>
            <a:off x="0" y="75910"/>
            <a:ext cx="118800" cy="607200"/>
          </a:xfrm>
          <a:prstGeom prst="rect">
            <a:avLst/>
          </a:prstGeom>
          <a:solidFill>
            <a:srgbClr val="014F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9" name="Google Shape;39;p7"/>
          <p:cNvSpPr txBox="1"/>
          <p:nvPr>
            <p:ph type="title"/>
          </p:nvPr>
        </p:nvSpPr>
        <p:spPr>
          <a:xfrm>
            <a:off x="150469" y="86662"/>
            <a:ext cx="10706700" cy="5385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2400"/>
              <a:buFont typeface="Arial"/>
              <a:buChar char="●"/>
              <a:defRPr b="1" i="0" sz="2400">
                <a:solidFill>
                  <a:schemeClr val="dk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descr="徽标&#10;&#10;描述已自动生成" id="40" name="Google Shape;40;p7"/>
          <p:cNvPicPr preferRelativeResize="0"/>
          <p:nvPr/>
        </p:nvPicPr>
        <p:blipFill rotWithShape="1">
          <a:blip r:embed="rId2">
            <a:alphaModFix/>
          </a:blip>
          <a:srcRect b="0" l="0" r="0" t="0"/>
          <a:stretch/>
        </p:blipFill>
        <p:spPr>
          <a:xfrm>
            <a:off x="10230835" y="38299"/>
            <a:ext cx="1211344" cy="538375"/>
          </a:xfrm>
          <a:prstGeom prst="rect">
            <a:avLst/>
          </a:prstGeom>
          <a:noFill/>
          <a:ln>
            <a:noFill/>
          </a:ln>
        </p:spPr>
      </p:pic>
      <p:pic>
        <p:nvPicPr>
          <p:cNvPr descr="文本&#10;&#10;描述已自动生成" id="41" name="Google Shape;41;p7"/>
          <p:cNvPicPr preferRelativeResize="0"/>
          <p:nvPr/>
        </p:nvPicPr>
        <p:blipFill rotWithShape="1">
          <a:blip r:embed="rId3">
            <a:alphaModFix/>
          </a:blip>
          <a:srcRect b="0" l="0" r="0" t="0"/>
          <a:stretch/>
        </p:blipFill>
        <p:spPr>
          <a:xfrm>
            <a:off x="11377550" y="175344"/>
            <a:ext cx="793242" cy="306874"/>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Microsoft YaHei"/>
                <a:ea typeface="Microsoft YaHei"/>
                <a:cs typeface="Microsoft YaHei"/>
                <a:sym typeface="Microsoft Ya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1" name="Google Shape;11;p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Microsoft YaHei"/>
                <a:ea typeface="Microsoft YaHei"/>
                <a:cs typeface="Microsoft YaHei"/>
                <a:sym typeface="Microsoft YaHe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Microsoft YaHei"/>
                <a:ea typeface="Microsoft YaHei"/>
                <a:cs typeface="Microsoft YaHei"/>
                <a:sym typeface="Microsoft YaHei"/>
              </a:defRPr>
            </a:lvl9pPr>
          </a:lstStyle>
          <a:p>
            <a:pPr indent="0" lvl="0" marL="0" rtl="0" algn="r">
              <a:spcBef>
                <a:spcPts val="0"/>
              </a:spcBef>
              <a:spcAft>
                <a:spcPts val="0"/>
              </a:spcAft>
              <a:buNone/>
            </a:pPr>
            <a:fld id="{00000000-1234-1234-1234-123412341234}" type="slidenum">
              <a:rPr lang="en-US"/>
              <a:t>‹#›</a:t>
            </a:fld>
            <a:endParaRPr/>
          </a:p>
        </p:txBody>
      </p:sp>
      <p:sp>
        <p:nvSpPr>
          <p:cNvPr id="13" name="Google Shape;13;p1"/>
          <p:cNvSpPr/>
          <p:nvPr/>
        </p:nvSpPr>
        <p:spPr>
          <a:xfrm>
            <a:off x="0" y="6695346"/>
            <a:ext cx="12192000" cy="174529"/>
          </a:xfrm>
          <a:prstGeom prst="rect">
            <a:avLst/>
          </a:prstGeom>
          <a:solidFill>
            <a:srgbClr val="00206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Microsoft YaHei"/>
              <a:ea typeface="Microsoft YaHei"/>
              <a:cs typeface="Microsoft YaHei"/>
              <a:sym typeface="Microsoft YaHei"/>
            </a:endParaRPr>
          </a:p>
        </p:txBody>
      </p:sp>
      <p:sp>
        <p:nvSpPr>
          <p:cNvPr id="14" name="Google Shape;14;p1"/>
          <p:cNvSpPr/>
          <p:nvPr/>
        </p:nvSpPr>
        <p:spPr>
          <a:xfrm>
            <a:off x="463139" y="166256"/>
            <a:ext cx="130628" cy="498763"/>
          </a:xfrm>
          <a:prstGeom prst="rect">
            <a:avLst/>
          </a:prstGeom>
          <a:solidFill>
            <a:srgbClr val="002060"/>
          </a:solidFill>
          <a:ln cap="flat" cmpd="sng" w="9525">
            <a:solidFill>
              <a:schemeClr val="lt2"/>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100"/>
              <a:buFont typeface="Arial"/>
              <a:buNone/>
            </a:pPr>
            <a:r>
              <a:t/>
            </a:r>
            <a:endParaRPr b="1" i="0" sz="1100" u="none" cap="none" strike="noStrike">
              <a:solidFill>
                <a:srgbClr val="0B5394"/>
              </a:solidFill>
              <a:latin typeface="Microsoft YaHei"/>
              <a:ea typeface="Microsoft YaHei"/>
              <a:cs typeface="Microsoft YaHei"/>
              <a:sym typeface="Microsoft YaHei"/>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5.png"/><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7.jp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1.png"/><Relationship Id="rId4" Type="http://schemas.openxmlformats.org/officeDocument/2006/relationships/image" Target="../media/image27.png"/><Relationship Id="rId5"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png"/><Relationship Id="rId4" Type="http://schemas.openxmlformats.org/officeDocument/2006/relationships/image" Target="../media/image2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4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5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4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7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4.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6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5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6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7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7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8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64.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76.png"/><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80.png"/><Relationship Id="rId4" Type="http://schemas.openxmlformats.org/officeDocument/2006/relationships/image" Target="../media/image8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71.png"/><Relationship Id="rId4" Type="http://schemas.openxmlformats.org/officeDocument/2006/relationships/image" Target="../media/image7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7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8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8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7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8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8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8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8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8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9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5.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 name="Shape 45"/>
        <p:cNvGrpSpPr/>
        <p:nvPr/>
      </p:nvGrpSpPr>
      <p:grpSpPr>
        <a:xfrm>
          <a:off x="0" y="0"/>
          <a:ext cx="0" cy="0"/>
          <a:chOff x="0" y="0"/>
          <a:chExt cx="0" cy="0"/>
        </a:xfrm>
      </p:grpSpPr>
      <p:sp>
        <p:nvSpPr>
          <p:cNvPr id="46" name="Google Shape;46;p8"/>
          <p:cNvSpPr txBox="1"/>
          <p:nvPr/>
        </p:nvSpPr>
        <p:spPr>
          <a:xfrm>
            <a:off x="981625" y="463700"/>
            <a:ext cx="10648800" cy="1661100"/>
          </a:xfrm>
          <a:prstGeom prst="rect">
            <a:avLst/>
          </a:prstGeom>
          <a:noFill/>
          <a:ln>
            <a:noFill/>
          </a:ln>
        </p:spPr>
        <p:txBody>
          <a:bodyPr anchorCtr="0" anchor="b"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900"/>
              <a:buFont typeface="Arial"/>
              <a:buNone/>
            </a:pPr>
            <a:r>
              <a:rPr lang="en-US" sz="3900">
                <a:solidFill>
                  <a:schemeClr val="dk1"/>
                </a:solidFill>
              </a:rPr>
              <a:t>AIMS 5740</a:t>
            </a:r>
            <a:endParaRPr sz="3900">
              <a:solidFill>
                <a:schemeClr val="dk1"/>
              </a:solidFill>
            </a:endParaRPr>
          </a:p>
          <a:p>
            <a:pPr indent="0" lvl="0" marL="0" marR="0" rtl="0" algn="ctr">
              <a:lnSpc>
                <a:spcPct val="100000"/>
              </a:lnSpc>
              <a:spcBef>
                <a:spcPts val="0"/>
              </a:spcBef>
              <a:spcAft>
                <a:spcPts val="0"/>
              </a:spcAft>
              <a:buClr>
                <a:srgbClr val="000000"/>
              </a:buClr>
              <a:buSzPts val="3900"/>
              <a:buFont typeface="Arial"/>
              <a:buNone/>
            </a:pPr>
            <a:r>
              <a:rPr lang="en-US" sz="3900">
                <a:solidFill>
                  <a:schemeClr val="dk1"/>
                </a:solidFill>
              </a:rPr>
              <a:t>Generative Artificial Intelligence</a:t>
            </a:r>
            <a:endParaRPr b="0" i="0" sz="3900" u="none" cap="none" strike="noStrike">
              <a:solidFill>
                <a:srgbClr val="000000"/>
              </a:solidFill>
              <a:latin typeface="Arial"/>
              <a:ea typeface="Arial"/>
              <a:cs typeface="Arial"/>
              <a:sym typeface="Arial"/>
            </a:endParaRPr>
          </a:p>
        </p:txBody>
      </p:sp>
      <p:sp>
        <p:nvSpPr>
          <p:cNvPr id="47" name="Google Shape;47;p8"/>
          <p:cNvSpPr txBox="1"/>
          <p:nvPr/>
        </p:nvSpPr>
        <p:spPr>
          <a:xfrm>
            <a:off x="3827217" y="2300608"/>
            <a:ext cx="4755900" cy="5694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100"/>
              <a:buFont typeface="Arial"/>
              <a:buNone/>
            </a:pPr>
            <a:r>
              <a:rPr lang="en-US" sz="2000">
                <a:latin typeface="Calibri"/>
                <a:ea typeface="Calibri"/>
                <a:cs typeface="Calibri"/>
                <a:sym typeface="Calibri"/>
              </a:rPr>
              <a:t>(2026 Term 2)</a:t>
            </a:r>
            <a:r>
              <a:rPr lang="en-US" sz="3100">
                <a:latin typeface="Calibri"/>
                <a:ea typeface="Calibri"/>
                <a:cs typeface="Calibri"/>
                <a:sym typeface="Calibri"/>
              </a:rPr>
              <a:t> </a:t>
            </a:r>
            <a:endParaRPr b="0" i="0" sz="3100" u="none" cap="none" strike="noStrike">
              <a:solidFill>
                <a:srgbClr val="000000"/>
              </a:solidFill>
              <a:latin typeface="Calibri"/>
              <a:ea typeface="Calibri"/>
              <a:cs typeface="Calibri"/>
              <a:sym typeface="Calibri"/>
            </a:endParaRPr>
          </a:p>
        </p:txBody>
      </p:sp>
      <p:sp>
        <p:nvSpPr>
          <p:cNvPr id="48" name="Google Shape;48;p8"/>
          <p:cNvSpPr txBox="1"/>
          <p:nvPr/>
        </p:nvSpPr>
        <p:spPr>
          <a:xfrm>
            <a:off x="3537000" y="5680475"/>
            <a:ext cx="54228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000">
                <a:solidFill>
                  <a:schemeClr val="dk1"/>
                </a:solidFill>
              </a:rPr>
              <a:t>Computer Science &amp; Engineering</a:t>
            </a:r>
            <a:endParaRPr b="1" sz="2000">
              <a:solidFill>
                <a:schemeClr val="dk1"/>
              </a:solidFill>
            </a:endParaRPr>
          </a:p>
          <a:p>
            <a:pPr indent="0" lvl="0" marL="0" rtl="0" algn="ctr">
              <a:spcBef>
                <a:spcPts val="0"/>
              </a:spcBef>
              <a:spcAft>
                <a:spcPts val="0"/>
              </a:spcAft>
              <a:buNone/>
            </a:pPr>
            <a:r>
              <a:rPr b="1" lang="en-US" sz="2000">
                <a:solidFill>
                  <a:schemeClr val="dk1"/>
                </a:solidFill>
              </a:rPr>
              <a:t>The Chinese University of Hong Kong</a:t>
            </a:r>
            <a:endParaRPr b="1" sz="2000">
              <a:solidFill>
                <a:schemeClr val="dk1"/>
              </a:solidFill>
            </a:endParaRPr>
          </a:p>
        </p:txBody>
      </p:sp>
      <p:pic>
        <p:nvPicPr>
          <p:cNvPr id="49" name="Google Shape;49;p8" title="Screenshot 2025-09-02 at 9.46.29 AM.png"/>
          <p:cNvPicPr preferRelativeResize="0"/>
          <p:nvPr/>
        </p:nvPicPr>
        <p:blipFill>
          <a:blip r:embed="rId3">
            <a:alphaModFix/>
          </a:blip>
          <a:stretch>
            <a:fillRect/>
          </a:stretch>
        </p:blipFill>
        <p:spPr>
          <a:xfrm>
            <a:off x="3466313" y="2936208"/>
            <a:ext cx="5679421" cy="252096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7"/>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GPT 3</a:t>
            </a:r>
            <a:endParaRPr/>
          </a:p>
        </p:txBody>
      </p:sp>
      <p:sp>
        <p:nvSpPr>
          <p:cNvPr id="123" name="Google Shape;123;p17"/>
          <p:cNvSpPr txBox="1"/>
          <p:nvPr/>
        </p:nvSpPr>
        <p:spPr>
          <a:xfrm>
            <a:off x="1134775" y="1002850"/>
            <a:ext cx="10162500" cy="15699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C0C0C"/>
              </a:buClr>
              <a:buSzPts val="2400"/>
              <a:buChar char="•"/>
            </a:pPr>
            <a:r>
              <a:rPr lang="en-US" sz="2400">
                <a:solidFill>
                  <a:srgbClr val="0C0C0C"/>
                </a:solidFill>
              </a:rPr>
              <a:t>GPT-3 has 96 layers with each layer having 96 attention heads. The size of word embeddings was increased to 12888 for GPT-3 from 1600 for GPT-2. The context window size was increased from 1024 for GPT-2 to 2048 tokens for GPT-3.</a:t>
            </a:r>
            <a:endParaRPr sz="2400">
              <a:solidFill>
                <a:srgbClr val="0C0C0C"/>
              </a:solidFill>
            </a:endParaRPr>
          </a:p>
        </p:txBody>
      </p:sp>
      <p:pic>
        <p:nvPicPr>
          <p:cNvPr id="124" name="Google Shape;124;p17" title="Screenshot 2026-01-16 at 10.52.14 AM.png"/>
          <p:cNvPicPr preferRelativeResize="0"/>
          <p:nvPr/>
        </p:nvPicPr>
        <p:blipFill>
          <a:blip r:embed="rId3">
            <a:alphaModFix/>
          </a:blip>
          <a:stretch>
            <a:fillRect/>
          </a:stretch>
        </p:blipFill>
        <p:spPr>
          <a:xfrm>
            <a:off x="152400" y="2572750"/>
            <a:ext cx="11887202" cy="334654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18"/>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GPT 3</a:t>
            </a:r>
            <a:endParaRPr/>
          </a:p>
        </p:txBody>
      </p:sp>
      <p:pic>
        <p:nvPicPr>
          <p:cNvPr id="130" name="Google Shape;130;p18" title="Screenshot 2026-01-16 at 11.04.57 AM.png"/>
          <p:cNvPicPr preferRelativeResize="0"/>
          <p:nvPr/>
        </p:nvPicPr>
        <p:blipFill>
          <a:blip r:embed="rId3">
            <a:alphaModFix/>
          </a:blip>
          <a:stretch>
            <a:fillRect/>
          </a:stretch>
        </p:blipFill>
        <p:spPr>
          <a:xfrm>
            <a:off x="258976" y="2811775"/>
            <a:ext cx="6317998" cy="3825251"/>
          </a:xfrm>
          <a:prstGeom prst="rect">
            <a:avLst/>
          </a:prstGeom>
          <a:noFill/>
          <a:ln>
            <a:noFill/>
          </a:ln>
        </p:spPr>
      </p:pic>
      <p:pic>
        <p:nvPicPr>
          <p:cNvPr id="131" name="Google Shape;131;p18" title="Screenshot 2026-01-16 at 11.06.09 AM.png"/>
          <p:cNvPicPr preferRelativeResize="0"/>
          <p:nvPr/>
        </p:nvPicPr>
        <p:blipFill>
          <a:blip r:embed="rId4">
            <a:alphaModFix/>
          </a:blip>
          <a:stretch>
            <a:fillRect/>
          </a:stretch>
        </p:blipFill>
        <p:spPr>
          <a:xfrm>
            <a:off x="6699999" y="2853625"/>
            <a:ext cx="5290302" cy="3741547"/>
          </a:xfrm>
          <a:prstGeom prst="rect">
            <a:avLst/>
          </a:prstGeom>
          <a:noFill/>
          <a:ln>
            <a:noFill/>
          </a:ln>
        </p:spPr>
      </p:pic>
      <p:pic>
        <p:nvPicPr>
          <p:cNvPr id="132" name="Google Shape;132;p18" title="Screenshot 2026-01-16 at 1.35.25 PM.png"/>
          <p:cNvPicPr preferRelativeResize="0"/>
          <p:nvPr/>
        </p:nvPicPr>
        <p:blipFill>
          <a:blip r:embed="rId5">
            <a:alphaModFix/>
          </a:blip>
          <a:stretch>
            <a:fillRect/>
          </a:stretch>
        </p:blipFill>
        <p:spPr>
          <a:xfrm>
            <a:off x="2693688" y="901861"/>
            <a:ext cx="7254421" cy="17784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Generative AI</a:t>
            </a:r>
            <a:endParaRPr/>
          </a:p>
        </p:txBody>
      </p:sp>
      <p:pic>
        <p:nvPicPr>
          <p:cNvPr id="138" name="Google Shape;138;p19" title="Screenshot 2025-09-02 at 12.42.56 PM.png"/>
          <p:cNvPicPr preferRelativeResize="0"/>
          <p:nvPr/>
        </p:nvPicPr>
        <p:blipFill>
          <a:blip r:embed="rId3">
            <a:alphaModFix/>
          </a:blip>
          <a:stretch>
            <a:fillRect/>
          </a:stretch>
        </p:blipFill>
        <p:spPr>
          <a:xfrm>
            <a:off x="3019325" y="1999453"/>
            <a:ext cx="5972949" cy="4138301"/>
          </a:xfrm>
          <a:prstGeom prst="rect">
            <a:avLst/>
          </a:prstGeom>
          <a:noFill/>
          <a:ln>
            <a:noFill/>
          </a:ln>
        </p:spPr>
      </p:pic>
      <p:sp>
        <p:nvSpPr>
          <p:cNvPr id="139" name="Google Shape;139;p19"/>
          <p:cNvSpPr txBox="1"/>
          <p:nvPr/>
        </p:nvSpPr>
        <p:spPr>
          <a:xfrm>
            <a:off x="1041450" y="994750"/>
            <a:ext cx="10109100" cy="10047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C0C0C"/>
              </a:buClr>
              <a:buSzPts val="2400"/>
              <a:buChar char="•"/>
            </a:pPr>
            <a:r>
              <a:rPr lang="en-US" sz="2400">
                <a:solidFill>
                  <a:srgbClr val="0C0C0C"/>
                </a:solidFill>
              </a:rPr>
              <a:t>Data is one of the most key components for GenAI.</a:t>
            </a:r>
            <a:endParaRPr sz="2400">
              <a:solidFill>
                <a:srgbClr val="0C0C0C"/>
              </a:solidFill>
            </a:endParaRPr>
          </a:p>
        </p:txBody>
      </p:sp>
      <p:sp>
        <p:nvSpPr>
          <p:cNvPr id="140" name="Google Shape;140;p19"/>
          <p:cNvSpPr/>
          <p:nvPr/>
        </p:nvSpPr>
        <p:spPr>
          <a:xfrm>
            <a:off x="3357525" y="5286375"/>
            <a:ext cx="1214400" cy="6303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0"/>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Pre-training</a:t>
            </a:r>
            <a:r>
              <a:rPr lang="en-US"/>
              <a:t> Data for LLMs</a:t>
            </a:r>
            <a:endParaRPr/>
          </a:p>
        </p:txBody>
      </p:sp>
      <p:sp>
        <p:nvSpPr>
          <p:cNvPr id="146" name="Google Shape;146;p20"/>
          <p:cNvSpPr txBox="1"/>
          <p:nvPr/>
        </p:nvSpPr>
        <p:spPr>
          <a:xfrm>
            <a:off x="1041450" y="994749"/>
            <a:ext cx="10418100" cy="48015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t/>
            </a:r>
            <a:endParaRPr sz="2600">
              <a:solidFill>
                <a:srgbClr val="0C0C0C"/>
              </a:solidFill>
            </a:endParaRPr>
          </a:p>
          <a:p>
            <a:pPr indent="-241300" lvl="0" marL="228600" rtl="0" algn="l">
              <a:lnSpc>
                <a:spcPct val="90000"/>
              </a:lnSpc>
              <a:spcBef>
                <a:spcPts val="0"/>
              </a:spcBef>
              <a:spcAft>
                <a:spcPts val="0"/>
              </a:spcAft>
              <a:buClr>
                <a:srgbClr val="0C0C0C"/>
              </a:buClr>
              <a:buSzPts val="2600"/>
              <a:buChar char="•"/>
            </a:pPr>
            <a:r>
              <a:rPr b="1" lang="en-US" sz="2600">
                <a:solidFill>
                  <a:srgbClr val="0C0C0C"/>
                </a:solidFill>
              </a:rPr>
              <a:t>Common crawl</a:t>
            </a:r>
            <a:r>
              <a:rPr lang="en-US" sz="2600">
                <a:solidFill>
                  <a:srgbClr val="0C0C0C"/>
                </a:solidFill>
              </a:rPr>
              <a:t>, snapshots of the entire web produced by the non- profit Common Crawl with billions of pages </a:t>
            </a:r>
            <a:endParaRPr sz="2600">
              <a:solidFill>
                <a:srgbClr val="0C0C0C"/>
              </a:solidFill>
            </a:endParaRPr>
          </a:p>
          <a:p>
            <a:pPr indent="0" lvl="0" marL="228600" rtl="0" algn="l">
              <a:lnSpc>
                <a:spcPct val="90000"/>
              </a:lnSpc>
              <a:spcBef>
                <a:spcPts val="0"/>
              </a:spcBef>
              <a:spcAft>
                <a:spcPts val="0"/>
              </a:spcAft>
              <a:buNone/>
            </a:pPr>
            <a:r>
              <a:t/>
            </a:r>
            <a:endParaRPr sz="2600">
              <a:solidFill>
                <a:srgbClr val="0C0C0C"/>
              </a:solidFill>
            </a:endParaRPr>
          </a:p>
          <a:p>
            <a:pPr indent="-241300" lvl="0" marL="228600" rtl="0" algn="l">
              <a:lnSpc>
                <a:spcPct val="90000"/>
              </a:lnSpc>
              <a:spcBef>
                <a:spcPts val="0"/>
              </a:spcBef>
              <a:spcAft>
                <a:spcPts val="0"/>
              </a:spcAft>
              <a:buClr>
                <a:srgbClr val="0C0C0C"/>
              </a:buClr>
              <a:buSzPts val="2600"/>
              <a:buChar char="•"/>
            </a:pPr>
            <a:r>
              <a:rPr b="1" lang="en-US" sz="2600">
                <a:solidFill>
                  <a:srgbClr val="0C0C0C"/>
                </a:solidFill>
              </a:rPr>
              <a:t>Colossal Clean Crawled Corpus (C4</a:t>
            </a:r>
            <a:r>
              <a:rPr lang="en-US" sz="2600">
                <a:solidFill>
                  <a:srgbClr val="0C0C0C"/>
                </a:solidFill>
              </a:rPr>
              <a:t>; Raffel et al. 2020), 156 billion tokens of English, filtered What's in it? Mostly patent text documents, Wikipedia, and news sites</a:t>
            </a:r>
            <a:endParaRPr sz="2600">
              <a:solidFill>
                <a:srgbClr val="0C0C0C"/>
              </a:solidFill>
            </a:endParaRPr>
          </a:p>
          <a:p>
            <a:pPr indent="0" lvl="0" marL="228600" rtl="0" algn="l">
              <a:lnSpc>
                <a:spcPct val="90000"/>
              </a:lnSpc>
              <a:spcBef>
                <a:spcPts val="0"/>
              </a:spcBef>
              <a:spcAft>
                <a:spcPts val="0"/>
              </a:spcAft>
              <a:buNone/>
            </a:pPr>
            <a:r>
              <a:t/>
            </a:r>
            <a:endParaRPr sz="2600">
              <a:solidFill>
                <a:srgbClr val="0C0C0C"/>
              </a:solidFill>
            </a:endParaRPr>
          </a:p>
          <a:p>
            <a:pPr indent="-241300" lvl="0" marL="228600" rtl="0" algn="l">
              <a:lnSpc>
                <a:spcPct val="90000"/>
              </a:lnSpc>
              <a:spcBef>
                <a:spcPts val="0"/>
              </a:spcBef>
              <a:spcAft>
                <a:spcPts val="0"/>
              </a:spcAft>
              <a:buClr>
                <a:srgbClr val="0C0C0C"/>
              </a:buClr>
              <a:buSzPts val="2600"/>
              <a:buChar char="•"/>
            </a:pPr>
            <a:r>
              <a:rPr lang="en-US" sz="2600">
                <a:solidFill>
                  <a:srgbClr val="0C0C0C"/>
                </a:solidFill>
              </a:rPr>
              <a:t>Professional data: </a:t>
            </a:r>
            <a:r>
              <a:rPr b="1" lang="en-US" sz="2600">
                <a:solidFill>
                  <a:srgbClr val="0C0C0C"/>
                </a:solidFill>
              </a:rPr>
              <a:t>BookCorpus, </a:t>
            </a:r>
            <a:r>
              <a:rPr lang="en-US" sz="2600">
                <a:solidFill>
                  <a:srgbClr val="0C0C0C"/>
                </a:solidFill>
              </a:rPr>
              <a:t>Exam </a:t>
            </a:r>
            <a:r>
              <a:rPr b="1" lang="en-US" sz="2600">
                <a:solidFill>
                  <a:srgbClr val="0C0C0C"/>
                </a:solidFill>
              </a:rPr>
              <a:t>(</a:t>
            </a:r>
            <a:r>
              <a:rPr lang="en-US" sz="2600">
                <a:solidFill>
                  <a:srgbClr val="0C0C0C"/>
                </a:solidFill>
              </a:rPr>
              <a:t>Stem, Liberal Arts), ProQuest, arXiv</a:t>
            </a:r>
            <a:endParaRPr sz="2600">
              <a:solidFill>
                <a:srgbClr val="0C0C0C"/>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1"/>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The Pile: a P</a:t>
            </a:r>
            <a:r>
              <a:rPr lang="en-US"/>
              <a:t>re-training</a:t>
            </a:r>
            <a:r>
              <a:rPr lang="en-US"/>
              <a:t> Corpus</a:t>
            </a:r>
            <a:endParaRPr/>
          </a:p>
        </p:txBody>
      </p:sp>
      <p:pic>
        <p:nvPicPr>
          <p:cNvPr id="152" name="Google Shape;152;p21" title="Screenshot 2026-01-16 at 3.49.19 PM.png"/>
          <p:cNvPicPr preferRelativeResize="0"/>
          <p:nvPr/>
        </p:nvPicPr>
        <p:blipFill>
          <a:blip r:embed="rId3">
            <a:alphaModFix/>
          </a:blip>
          <a:stretch>
            <a:fillRect/>
          </a:stretch>
        </p:blipFill>
        <p:spPr>
          <a:xfrm>
            <a:off x="988225" y="1018675"/>
            <a:ext cx="10665351" cy="54504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Issues of Web Data</a:t>
            </a:r>
            <a:endParaRPr/>
          </a:p>
        </p:txBody>
      </p:sp>
      <p:sp>
        <p:nvSpPr>
          <p:cNvPr id="158" name="Google Shape;158;p22"/>
          <p:cNvSpPr txBox="1"/>
          <p:nvPr/>
        </p:nvSpPr>
        <p:spPr>
          <a:xfrm>
            <a:off x="928525" y="1009950"/>
            <a:ext cx="10164900" cy="437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t>Quality is subjective </a:t>
            </a:r>
            <a:endParaRPr sz="2900"/>
          </a:p>
          <a:p>
            <a:pPr indent="0" lvl="0" marL="0" rtl="0" algn="l">
              <a:spcBef>
                <a:spcPts val="0"/>
              </a:spcBef>
              <a:spcAft>
                <a:spcPts val="0"/>
              </a:spcAft>
              <a:buNone/>
            </a:pPr>
            <a:r>
              <a:rPr lang="en-US" sz="2600"/>
              <a:t>• Many LLMs attempt to match Wikipedia, books, particular websites </a:t>
            </a:r>
            <a:endParaRPr sz="2600"/>
          </a:p>
          <a:p>
            <a:pPr indent="0" lvl="0" marL="0" rtl="0" algn="l">
              <a:spcBef>
                <a:spcPts val="0"/>
              </a:spcBef>
              <a:spcAft>
                <a:spcPts val="0"/>
              </a:spcAft>
              <a:buNone/>
            </a:pPr>
            <a:r>
              <a:rPr lang="en-US" sz="2600"/>
              <a:t>• Need to remove boilerplate, adult content • Deduplication at many levels (URLs, documents, even lines) </a:t>
            </a:r>
            <a:endParaRPr sz="2600"/>
          </a:p>
          <a:p>
            <a:pPr indent="0" lvl="0" marL="0" rtl="0" algn="l">
              <a:spcBef>
                <a:spcPts val="0"/>
              </a:spcBef>
              <a:spcAft>
                <a:spcPts val="0"/>
              </a:spcAft>
              <a:buNone/>
            </a:pPr>
            <a:r>
              <a:t/>
            </a:r>
            <a:endParaRPr sz="2900"/>
          </a:p>
          <a:p>
            <a:pPr indent="0" lvl="0" marL="0" rtl="0" algn="l">
              <a:spcBef>
                <a:spcPts val="0"/>
              </a:spcBef>
              <a:spcAft>
                <a:spcPts val="0"/>
              </a:spcAft>
              <a:buNone/>
            </a:pPr>
            <a:r>
              <a:t/>
            </a:r>
            <a:endParaRPr sz="2900"/>
          </a:p>
          <a:p>
            <a:pPr indent="0" lvl="0" marL="0" rtl="0" algn="l">
              <a:spcBef>
                <a:spcPts val="0"/>
              </a:spcBef>
              <a:spcAft>
                <a:spcPts val="0"/>
              </a:spcAft>
              <a:buNone/>
            </a:pPr>
            <a:r>
              <a:rPr lang="en-US" sz="2900"/>
              <a:t>Safety also subjective </a:t>
            </a:r>
            <a:endParaRPr sz="2900"/>
          </a:p>
          <a:p>
            <a:pPr indent="0" lvl="0" marL="0" rtl="0" algn="l">
              <a:spcBef>
                <a:spcPts val="0"/>
              </a:spcBef>
              <a:spcAft>
                <a:spcPts val="0"/>
              </a:spcAft>
              <a:buNone/>
            </a:pPr>
            <a:r>
              <a:rPr lang="en-US" sz="2600"/>
              <a:t>• Toxicity detection is important, although that has mixed results </a:t>
            </a:r>
            <a:endParaRPr sz="2600"/>
          </a:p>
          <a:p>
            <a:pPr indent="0" lvl="0" marL="0" rtl="0" algn="l">
              <a:spcBef>
                <a:spcPts val="0"/>
              </a:spcBef>
              <a:spcAft>
                <a:spcPts val="0"/>
              </a:spcAft>
              <a:buNone/>
            </a:pPr>
            <a:r>
              <a:rPr lang="en-US" sz="2600"/>
              <a:t>• Can mistakenly flag data written in dialects like African American English</a:t>
            </a:r>
            <a:endParaRPr sz="2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Issues of Web Data</a:t>
            </a:r>
            <a:endParaRPr/>
          </a:p>
        </p:txBody>
      </p:sp>
      <p:sp>
        <p:nvSpPr>
          <p:cNvPr id="164" name="Google Shape;164;p23"/>
          <p:cNvSpPr txBox="1"/>
          <p:nvPr/>
        </p:nvSpPr>
        <p:spPr>
          <a:xfrm>
            <a:off x="928525" y="1009950"/>
            <a:ext cx="101649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900"/>
              <a:t>Organization that crawls web and releases snapshots </a:t>
            </a:r>
            <a:endParaRPr sz="2900"/>
          </a:p>
          <a:p>
            <a:pPr indent="0" lvl="0" marL="0" rtl="0" algn="l">
              <a:spcBef>
                <a:spcPts val="0"/>
              </a:spcBef>
              <a:spcAft>
                <a:spcPts val="0"/>
              </a:spcAft>
              <a:buNone/>
            </a:pPr>
            <a:r>
              <a:rPr lang="en-US" sz="2600"/>
              <a:t>• Still orders of magnitude below Google </a:t>
            </a:r>
            <a:endParaRPr sz="2600"/>
          </a:p>
          <a:p>
            <a:pPr indent="0" lvl="0" marL="0" rtl="0" algn="l">
              <a:spcBef>
                <a:spcPts val="0"/>
              </a:spcBef>
              <a:spcAft>
                <a:spcPts val="0"/>
              </a:spcAft>
              <a:buNone/>
            </a:pPr>
            <a:r>
              <a:rPr lang="en-US" sz="2600"/>
              <a:t>• But really big!</a:t>
            </a:r>
            <a:endParaRPr sz="2300"/>
          </a:p>
        </p:txBody>
      </p:sp>
      <p:pic>
        <p:nvPicPr>
          <p:cNvPr id="165" name="Google Shape;165;p23" title="Screenshot 2026-01-21 at 2.31.56 PM.png"/>
          <p:cNvPicPr preferRelativeResize="0"/>
          <p:nvPr/>
        </p:nvPicPr>
        <p:blipFill>
          <a:blip r:embed="rId3">
            <a:alphaModFix/>
          </a:blip>
          <a:stretch>
            <a:fillRect/>
          </a:stretch>
        </p:blipFill>
        <p:spPr>
          <a:xfrm>
            <a:off x="347700" y="2605275"/>
            <a:ext cx="11326529" cy="3711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4"/>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Web Data</a:t>
            </a:r>
            <a:endParaRPr/>
          </a:p>
        </p:txBody>
      </p:sp>
      <p:pic>
        <p:nvPicPr>
          <p:cNvPr id="171" name="Google Shape;171;p24" title="Screenshot 2026-01-16 at 5.19.09 PM.png"/>
          <p:cNvPicPr preferRelativeResize="0"/>
          <p:nvPr/>
        </p:nvPicPr>
        <p:blipFill>
          <a:blip r:embed="rId3">
            <a:alphaModFix/>
          </a:blip>
          <a:stretch>
            <a:fillRect/>
          </a:stretch>
        </p:blipFill>
        <p:spPr>
          <a:xfrm>
            <a:off x="1463800" y="728536"/>
            <a:ext cx="9982351" cy="582466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5"/>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Processing Web Data (1)</a:t>
            </a:r>
            <a:endParaRPr/>
          </a:p>
        </p:txBody>
      </p:sp>
      <p:pic>
        <p:nvPicPr>
          <p:cNvPr id="177" name="Google Shape;177;p25" title="1_130620004811_1.png"/>
          <p:cNvPicPr preferRelativeResize="0"/>
          <p:nvPr/>
        </p:nvPicPr>
        <p:blipFill>
          <a:blip r:embed="rId3">
            <a:alphaModFix/>
          </a:blip>
          <a:stretch>
            <a:fillRect/>
          </a:stretch>
        </p:blipFill>
        <p:spPr>
          <a:xfrm>
            <a:off x="1285775" y="2689777"/>
            <a:ext cx="4623600" cy="3216412"/>
          </a:xfrm>
          <a:prstGeom prst="rect">
            <a:avLst/>
          </a:prstGeom>
          <a:noFill/>
          <a:ln>
            <a:noFill/>
          </a:ln>
        </p:spPr>
      </p:pic>
      <p:pic>
        <p:nvPicPr>
          <p:cNvPr id="178" name="Google Shape;178;p25" title="Screenshot 2026-01-16 at 7.40.01 PM.png"/>
          <p:cNvPicPr preferRelativeResize="0"/>
          <p:nvPr/>
        </p:nvPicPr>
        <p:blipFill>
          <a:blip r:embed="rId4">
            <a:alphaModFix/>
          </a:blip>
          <a:stretch>
            <a:fillRect/>
          </a:stretch>
        </p:blipFill>
        <p:spPr>
          <a:xfrm>
            <a:off x="6786000" y="2689776"/>
            <a:ext cx="4241446" cy="3216425"/>
          </a:xfrm>
          <a:prstGeom prst="rect">
            <a:avLst/>
          </a:prstGeom>
          <a:noFill/>
          <a:ln>
            <a:noFill/>
          </a:ln>
        </p:spPr>
      </p:pic>
      <p:sp>
        <p:nvSpPr>
          <p:cNvPr id="179" name="Google Shape;179;p25"/>
          <p:cNvSpPr txBox="1"/>
          <p:nvPr/>
        </p:nvSpPr>
        <p:spPr>
          <a:xfrm>
            <a:off x="1594200" y="842225"/>
            <a:ext cx="90036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rPr>
              <a:t>• Detecting garbled, special characters </a:t>
            </a:r>
            <a:endParaRPr sz="2600">
              <a:solidFill>
                <a:schemeClr val="dk1"/>
              </a:solidFill>
            </a:endParaRPr>
          </a:p>
          <a:p>
            <a:pPr indent="0" lvl="0" marL="0" rtl="0" algn="l">
              <a:spcBef>
                <a:spcPts val="0"/>
              </a:spcBef>
              <a:spcAft>
                <a:spcPts val="0"/>
              </a:spcAft>
              <a:buNone/>
            </a:pPr>
            <a:r>
              <a:rPr lang="en-US" sz="2600">
                <a:solidFill>
                  <a:schemeClr val="dk1"/>
                </a:solidFill>
              </a:rPr>
              <a:t>• Removing redundant and advertising content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26"/>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Processing Web Data (2)</a:t>
            </a:r>
            <a:endParaRPr/>
          </a:p>
        </p:txBody>
      </p:sp>
      <p:sp>
        <p:nvSpPr>
          <p:cNvPr id="185" name="Google Shape;185;p26"/>
          <p:cNvSpPr txBox="1"/>
          <p:nvPr/>
        </p:nvSpPr>
        <p:spPr>
          <a:xfrm>
            <a:off x="1594200" y="842225"/>
            <a:ext cx="90036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rPr>
              <a:t>• Need to process images, tables, and hyperlink </a:t>
            </a:r>
            <a:endParaRPr sz="2600">
              <a:solidFill>
                <a:schemeClr val="dk1"/>
              </a:solidFill>
            </a:endParaRPr>
          </a:p>
          <a:p>
            <a:pPr indent="0" lvl="0" marL="0" rtl="0" algn="l">
              <a:spcBef>
                <a:spcPts val="0"/>
              </a:spcBef>
              <a:spcAft>
                <a:spcPts val="0"/>
              </a:spcAft>
              <a:buNone/>
            </a:pPr>
            <a:r>
              <a:rPr lang="en-US" sz="2600">
                <a:solidFill>
                  <a:schemeClr val="dk1"/>
                </a:solidFill>
              </a:rPr>
              <a:t>• How?</a:t>
            </a:r>
            <a:endParaRPr/>
          </a:p>
        </p:txBody>
      </p:sp>
      <p:pic>
        <p:nvPicPr>
          <p:cNvPr id="186" name="Google Shape;186;p26" title="Screenshot 2026-01-16 at 8.33.01 PM.png"/>
          <p:cNvPicPr preferRelativeResize="0"/>
          <p:nvPr/>
        </p:nvPicPr>
        <p:blipFill>
          <a:blip r:embed="rId3">
            <a:alphaModFix/>
          </a:blip>
          <a:stretch>
            <a:fillRect/>
          </a:stretch>
        </p:blipFill>
        <p:spPr>
          <a:xfrm>
            <a:off x="456175" y="2152238"/>
            <a:ext cx="6007374" cy="4042650"/>
          </a:xfrm>
          <a:prstGeom prst="rect">
            <a:avLst/>
          </a:prstGeom>
          <a:noFill/>
          <a:ln>
            <a:noFill/>
          </a:ln>
        </p:spPr>
      </p:pic>
      <p:pic>
        <p:nvPicPr>
          <p:cNvPr id="187" name="Google Shape;187;p26" title="Screenshot 2026-01-16 at 8.33.52 PM.png"/>
          <p:cNvPicPr preferRelativeResize="0"/>
          <p:nvPr/>
        </p:nvPicPr>
        <p:blipFill>
          <a:blip r:embed="rId4">
            <a:alphaModFix/>
          </a:blip>
          <a:stretch>
            <a:fillRect/>
          </a:stretch>
        </p:blipFill>
        <p:spPr>
          <a:xfrm>
            <a:off x="6621399" y="2261688"/>
            <a:ext cx="5131802" cy="35436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9"/>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Announcement</a:t>
            </a:r>
            <a:endParaRPr/>
          </a:p>
        </p:txBody>
      </p:sp>
      <p:sp>
        <p:nvSpPr>
          <p:cNvPr id="55" name="Google Shape;55;p9"/>
          <p:cNvSpPr txBox="1"/>
          <p:nvPr/>
        </p:nvSpPr>
        <p:spPr>
          <a:xfrm>
            <a:off x="1317650" y="1265900"/>
            <a:ext cx="10006500" cy="3455700"/>
          </a:xfrm>
          <a:prstGeom prst="rect">
            <a:avLst/>
          </a:prstGeom>
          <a:noFill/>
          <a:ln>
            <a:noFill/>
          </a:ln>
        </p:spPr>
        <p:txBody>
          <a:bodyPr anchorCtr="0" anchor="t" bIns="91425" lIns="91425" spcFirstLastPara="1" rIns="91425" wrap="square" tIns="91425">
            <a:spAutoFit/>
          </a:bodyPr>
          <a:lstStyle/>
          <a:p>
            <a:pPr indent="-419100" lvl="0" marL="685800" rtl="0" algn="l">
              <a:lnSpc>
                <a:spcPct val="115000"/>
              </a:lnSpc>
              <a:spcBef>
                <a:spcPts val="400"/>
              </a:spcBef>
              <a:spcAft>
                <a:spcPts val="0"/>
              </a:spcAft>
              <a:buClr>
                <a:srgbClr val="202122"/>
              </a:buClr>
              <a:buSzPts val="3000"/>
              <a:buChar char="●"/>
            </a:pPr>
            <a:r>
              <a:rPr lang="en-US" sz="3000">
                <a:solidFill>
                  <a:srgbClr val="202122"/>
                </a:solidFill>
                <a:highlight>
                  <a:schemeClr val="lt1"/>
                </a:highlight>
              </a:rPr>
              <a:t>Our first assignment will be released on Feb 5. We will have a tutorial on Feb 4 for that. </a:t>
            </a:r>
            <a:endParaRPr sz="3000">
              <a:solidFill>
                <a:srgbClr val="202122"/>
              </a:solidFill>
              <a:highlight>
                <a:srgbClr val="FFFFFF"/>
              </a:highlight>
            </a:endParaRPr>
          </a:p>
          <a:p>
            <a:pPr indent="0" lvl="0" marL="457200" rtl="0" algn="l">
              <a:lnSpc>
                <a:spcPct val="115000"/>
              </a:lnSpc>
              <a:spcBef>
                <a:spcPts val="400"/>
              </a:spcBef>
              <a:spcAft>
                <a:spcPts val="0"/>
              </a:spcAft>
              <a:buNone/>
            </a:pPr>
            <a:r>
              <a:t/>
            </a:r>
            <a:endParaRPr sz="3000">
              <a:solidFill>
                <a:srgbClr val="202122"/>
              </a:solidFill>
              <a:highlight>
                <a:srgbClr val="FFFFFF"/>
              </a:highlight>
            </a:endParaRPr>
          </a:p>
          <a:p>
            <a:pPr indent="-419100" lvl="0" marL="685800" rtl="0" algn="l">
              <a:lnSpc>
                <a:spcPct val="115000"/>
              </a:lnSpc>
              <a:spcBef>
                <a:spcPts val="400"/>
              </a:spcBef>
              <a:spcAft>
                <a:spcPts val="0"/>
              </a:spcAft>
              <a:buClr>
                <a:srgbClr val="202122"/>
              </a:buClr>
              <a:buSzPts val="3000"/>
              <a:buChar char="●"/>
            </a:pPr>
            <a:r>
              <a:rPr lang="en-US" sz="3000">
                <a:solidFill>
                  <a:srgbClr val="202122"/>
                </a:solidFill>
                <a:highlight>
                  <a:srgbClr val="FFFFFF"/>
                </a:highlight>
              </a:rPr>
              <a:t>Our course project will be released on late Feb. A team is suggested to have 3-4 people (maximum 4).</a:t>
            </a:r>
            <a:endParaRPr sz="3000">
              <a:solidFill>
                <a:srgbClr val="202122"/>
              </a:solidFill>
              <a:highlight>
                <a:srgbClr val="FFFFFF"/>
              </a:highlight>
            </a:endParaRPr>
          </a:p>
          <a:p>
            <a:pPr indent="0" lvl="0" marL="0" rtl="0" algn="l">
              <a:lnSpc>
                <a:spcPct val="115000"/>
              </a:lnSpc>
              <a:spcBef>
                <a:spcPts val="400"/>
              </a:spcBef>
              <a:spcAft>
                <a:spcPts val="100"/>
              </a:spcAft>
              <a:buNone/>
            </a:pPr>
            <a:r>
              <a:t/>
            </a:r>
            <a:endParaRPr sz="3000">
              <a:solidFill>
                <a:srgbClr val="202122"/>
              </a:solidFill>
              <a:highlight>
                <a:srgbClr val="FFFFFF"/>
              </a:high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7"/>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Processing Web Data (3)</a:t>
            </a:r>
            <a:endParaRPr/>
          </a:p>
        </p:txBody>
      </p:sp>
      <p:sp>
        <p:nvSpPr>
          <p:cNvPr id="193" name="Google Shape;193;p27"/>
          <p:cNvSpPr txBox="1"/>
          <p:nvPr/>
        </p:nvSpPr>
        <p:spPr>
          <a:xfrm>
            <a:off x="1594200" y="842225"/>
            <a:ext cx="90036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rPr>
              <a:t>• How? Captioning, OCR</a:t>
            </a:r>
            <a:endParaRPr sz="2600">
              <a:solidFill>
                <a:schemeClr val="dk1"/>
              </a:solidFill>
            </a:endParaRPr>
          </a:p>
          <a:p>
            <a:pPr indent="0" lvl="0" marL="0" rtl="0" algn="l">
              <a:spcBef>
                <a:spcPts val="0"/>
              </a:spcBef>
              <a:spcAft>
                <a:spcPts val="0"/>
              </a:spcAft>
              <a:buNone/>
            </a:pPr>
            <a:r>
              <a:rPr lang="en-US" sz="2600">
                <a:solidFill>
                  <a:schemeClr val="dk1"/>
                </a:solidFill>
              </a:rPr>
              <a:t>• Hyperlink-&gt;crawling the new content</a:t>
            </a:r>
            <a:endParaRPr/>
          </a:p>
        </p:txBody>
      </p:sp>
      <p:pic>
        <p:nvPicPr>
          <p:cNvPr id="194" name="Google Shape;194;p27" title="Screenshot 2026-01-16 at 9.02.09 PM.png"/>
          <p:cNvPicPr preferRelativeResize="0"/>
          <p:nvPr/>
        </p:nvPicPr>
        <p:blipFill>
          <a:blip r:embed="rId3">
            <a:alphaModFix/>
          </a:blip>
          <a:stretch>
            <a:fillRect/>
          </a:stretch>
        </p:blipFill>
        <p:spPr>
          <a:xfrm>
            <a:off x="184475" y="2865290"/>
            <a:ext cx="6687025" cy="2616235"/>
          </a:xfrm>
          <a:prstGeom prst="rect">
            <a:avLst/>
          </a:prstGeom>
          <a:noFill/>
          <a:ln>
            <a:noFill/>
          </a:ln>
        </p:spPr>
      </p:pic>
      <p:pic>
        <p:nvPicPr>
          <p:cNvPr id="195" name="Google Shape;195;p27" title="Screenshot 2026-01-16 at 9.01.59 PM.png"/>
          <p:cNvPicPr preferRelativeResize="0"/>
          <p:nvPr/>
        </p:nvPicPr>
        <p:blipFill>
          <a:blip r:embed="rId4">
            <a:alphaModFix/>
          </a:blip>
          <a:stretch>
            <a:fillRect/>
          </a:stretch>
        </p:blipFill>
        <p:spPr>
          <a:xfrm>
            <a:off x="6871500" y="2659921"/>
            <a:ext cx="5320500" cy="334130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8"/>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Processing Web Data (4)</a:t>
            </a:r>
            <a:endParaRPr/>
          </a:p>
        </p:txBody>
      </p:sp>
      <p:sp>
        <p:nvSpPr>
          <p:cNvPr id="201" name="Google Shape;201;p28"/>
          <p:cNvSpPr txBox="1"/>
          <p:nvPr/>
        </p:nvSpPr>
        <p:spPr>
          <a:xfrm>
            <a:off x="1727375" y="975375"/>
            <a:ext cx="90036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rPr>
              <a:t>• Structure format: markdown, title, subtitle  </a:t>
            </a:r>
            <a:endParaRPr sz="2600">
              <a:solidFill>
                <a:schemeClr val="dk1"/>
              </a:solidFill>
            </a:endParaRPr>
          </a:p>
          <a:p>
            <a:pPr indent="0" lvl="0" marL="0" rtl="0" algn="l">
              <a:spcBef>
                <a:spcPts val="0"/>
              </a:spcBef>
              <a:spcAft>
                <a:spcPts val="0"/>
              </a:spcAft>
              <a:buNone/>
            </a:pPr>
            <a:r>
              <a:rPr lang="en-US" sz="2600">
                <a:solidFill>
                  <a:schemeClr val="dk1"/>
                </a:solidFill>
              </a:rPr>
              <a:t>• Special symbols, math equations</a:t>
            </a:r>
            <a:endParaRPr/>
          </a:p>
        </p:txBody>
      </p:sp>
      <p:pic>
        <p:nvPicPr>
          <p:cNvPr id="202" name="Google Shape;202;p28" title="images.jpeg"/>
          <p:cNvPicPr preferRelativeResize="0"/>
          <p:nvPr/>
        </p:nvPicPr>
        <p:blipFill>
          <a:blip r:embed="rId3">
            <a:alphaModFix/>
          </a:blip>
          <a:stretch>
            <a:fillRect/>
          </a:stretch>
        </p:blipFill>
        <p:spPr>
          <a:xfrm>
            <a:off x="510450" y="2667450"/>
            <a:ext cx="5917975" cy="3356175"/>
          </a:xfrm>
          <a:prstGeom prst="rect">
            <a:avLst/>
          </a:prstGeom>
          <a:noFill/>
          <a:ln>
            <a:noFill/>
          </a:ln>
        </p:spPr>
      </p:pic>
      <p:pic>
        <p:nvPicPr>
          <p:cNvPr id="203" name="Google Shape;203;p28" title="maths-examples.png"/>
          <p:cNvPicPr preferRelativeResize="0"/>
          <p:nvPr/>
        </p:nvPicPr>
        <p:blipFill>
          <a:blip r:embed="rId4">
            <a:alphaModFix/>
          </a:blip>
          <a:stretch>
            <a:fillRect/>
          </a:stretch>
        </p:blipFill>
        <p:spPr>
          <a:xfrm>
            <a:off x="7069075" y="2071550"/>
            <a:ext cx="4564177" cy="43521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Data Format</a:t>
            </a:r>
            <a:endParaRPr/>
          </a:p>
        </p:txBody>
      </p:sp>
      <p:sp>
        <p:nvSpPr>
          <p:cNvPr id="209" name="Google Shape;209;p29"/>
          <p:cNvSpPr txBox="1"/>
          <p:nvPr/>
        </p:nvSpPr>
        <p:spPr>
          <a:xfrm>
            <a:off x="1594200" y="978525"/>
            <a:ext cx="90036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rPr>
              <a:t>• </a:t>
            </a:r>
            <a:r>
              <a:rPr lang="en-US" sz="2600">
                <a:solidFill>
                  <a:schemeClr val="dk1"/>
                </a:solidFill>
              </a:rPr>
              <a:t>Different data formats can result in different learning speeds. Also note that they are the same data – the same equations, the same answers, just in different formats.</a:t>
            </a:r>
            <a:endParaRPr/>
          </a:p>
        </p:txBody>
      </p:sp>
      <p:pic>
        <p:nvPicPr>
          <p:cNvPr id="210" name="Google Shape;210;p29" title="Screenshot 2026-01-17 at 9.03.10 PM.png"/>
          <p:cNvPicPr preferRelativeResize="0"/>
          <p:nvPr/>
        </p:nvPicPr>
        <p:blipFill>
          <a:blip r:embed="rId3">
            <a:alphaModFix/>
          </a:blip>
          <a:stretch>
            <a:fillRect/>
          </a:stretch>
        </p:blipFill>
        <p:spPr>
          <a:xfrm>
            <a:off x="298050" y="2489975"/>
            <a:ext cx="11595901" cy="33626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0"/>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Data Filtering (1)</a:t>
            </a:r>
            <a:endParaRPr/>
          </a:p>
        </p:txBody>
      </p:sp>
      <p:pic>
        <p:nvPicPr>
          <p:cNvPr id="216" name="Google Shape;216;p30" title="Screenshot 2026-01-21 at 2.52.16 PM.png"/>
          <p:cNvPicPr preferRelativeResize="0"/>
          <p:nvPr/>
        </p:nvPicPr>
        <p:blipFill>
          <a:blip r:embed="rId3">
            <a:alphaModFix/>
          </a:blip>
          <a:stretch>
            <a:fillRect/>
          </a:stretch>
        </p:blipFill>
        <p:spPr>
          <a:xfrm>
            <a:off x="747700" y="961399"/>
            <a:ext cx="11146400" cy="53094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1"/>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Data Filtering (2)</a:t>
            </a:r>
            <a:endParaRPr/>
          </a:p>
        </p:txBody>
      </p:sp>
      <p:pic>
        <p:nvPicPr>
          <p:cNvPr id="222" name="Google Shape;222;p31" title="Screenshot 2026-01-21 at 2.53.38 PM.png"/>
          <p:cNvPicPr preferRelativeResize="0"/>
          <p:nvPr/>
        </p:nvPicPr>
        <p:blipFill>
          <a:blip r:embed="rId3">
            <a:alphaModFix/>
          </a:blip>
          <a:stretch>
            <a:fillRect/>
          </a:stretch>
        </p:blipFill>
        <p:spPr>
          <a:xfrm>
            <a:off x="651501" y="1117713"/>
            <a:ext cx="7653949" cy="4622575"/>
          </a:xfrm>
          <a:prstGeom prst="rect">
            <a:avLst/>
          </a:prstGeom>
          <a:noFill/>
          <a:ln>
            <a:noFill/>
          </a:ln>
        </p:spPr>
      </p:pic>
      <p:pic>
        <p:nvPicPr>
          <p:cNvPr id="223" name="Google Shape;223;p31" title="Screenshot 2026-01-21 at 2.56.33 PM.png"/>
          <p:cNvPicPr preferRelativeResize="0"/>
          <p:nvPr/>
        </p:nvPicPr>
        <p:blipFill>
          <a:blip r:embed="rId4">
            <a:alphaModFix/>
          </a:blip>
          <a:stretch>
            <a:fillRect/>
          </a:stretch>
        </p:blipFill>
        <p:spPr>
          <a:xfrm>
            <a:off x="8305450" y="3518636"/>
            <a:ext cx="3581749" cy="3074175"/>
          </a:xfrm>
          <a:prstGeom prst="rect">
            <a:avLst/>
          </a:prstGeom>
          <a:noFill/>
          <a:ln>
            <a:noFill/>
          </a:ln>
        </p:spPr>
      </p:pic>
      <p:pic>
        <p:nvPicPr>
          <p:cNvPr id="224" name="Google Shape;224;p31" title="Screenshot 2026-01-21 at 2.56.25 PM.png"/>
          <p:cNvPicPr preferRelativeResize="0"/>
          <p:nvPr/>
        </p:nvPicPr>
        <p:blipFill>
          <a:blip r:embed="rId5">
            <a:alphaModFix/>
          </a:blip>
          <a:stretch>
            <a:fillRect/>
          </a:stretch>
        </p:blipFill>
        <p:spPr>
          <a:xfrm>
            <a:off x="8522300" y="504577"/>
            <a:ext cx="3364899" cy="26564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2"/>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Redundancy Remove (1)</a:t>
            </a:r>
            <a:endParaRPr/>
          </a:p>
        </p:txBody>
      </p:sp>
      <p:sp>
        <p:nvSpPr>
          <p:cNvPr id="230" name="Google Shape;230;p32"/>
          <p:cNvSpPr txBox="1"/>
          <p:nvPr/>
        </p:nvSpPr>
        <p:spPr>
          <a:xfrm>
            <a:off x="1089300" y="975350"/>
            <a:ext cx="10013400" cy="4648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chemeClr val="dk1"/>
                </a:solidFill>
              </a:rPr>
              <a:t>• Document level redundancy </a:t>
            </a:r>
            <a:endParaRPr b="1" sz="2800">
              <a:solidFill>
                <a:schemeClr val="dk1"/>
              </a:solidFill>
            </a:endParaRPr>
          </a:p>
          <a:p>
            <a:pPr indent="-393700" lvl="0" marL="457200" rtl="0" algn="l">
              <a:spcBef>
                <a:spcPts val="0"/>
              </a:spcBef>
              <a:spcAft>
                <a:spcPts val="0"/>
              </a:spcAft>
              <a:buClr>
                <a:schemeClr val="dk1"/>
              </a:buClr>
              <a:buSzPts val="2600"/>
              <a:buChar char="-"/>
            </a:pPr>
            <a:r>
              <a:rPr lang="en-US" sz="2600">
                <a:solidFill>
                  <a:schemeClr val="dk1"/>
                </a:solidFill>
              </a:rPr>
              <a:t>Template string filter: Identifies and removes text containing excessive template content. </a:t>
            </a:r>
            <a:endParaRPr sz="2600">
              <a:solidFill>
                <a:schemeClr val="dk1"/>
              </a:solidFill>
            </a:endParaRPr>
          </a:p>
          <a:p>
            <a:pPr indent="0" lvl="0" marL="0" rtl="0" algn="l">
              <a:spcBef>
                <a:spcPts val="0"/>
              </a:spcBef>
              <a:spcAft>
                <a:spcPts val="0"/>
              </a:spcAft>
              <a:buNone/>
            </a:pPr>
            <a:r>
              <a:t/>
            </a:r>
            <a:endParaRPr sz="2600">
              <a:solidFill>
                <a:schemeClr val="dk1"/>
              </a:solidFill>
            </a:endParaRPr>
          </a:p>
          <a:p>
            <a:pPr indent="0" lvl="0" marL="0" rtl="0" algn="l">
              <a:spcBef>
                <a:spcPts val="0"/>
              </a:spcBef>
              <a:spcAft>
                <a:spcPts val="0"/>
              </a:spcAft>
              <a:buNone/>
            </a:pPr>
            <a:r>
              <a:rPr lang="en-US" sz="2600">
                <a:solidFill>
                  <a:schemeClr val="dk1"/>
                </a:solidFill>
              </a:rPr>
              <a:t>•</a:t>
            </a:r>
            <a:r>
              <a:rPr b="1" lang="en-US" sz="2800">
                <a:solidFill>
                  <a:schemeClr val="dk1"/>
                </a:solidFill>
              </a:rPr>
              <a:t> Sentence </a:t>
            </a:r>
            <a:r>
              <a:rPr b="1" lang="en-US" sz="2800">
                <a:solidFill>
                  <a:schemeClr val="dk1"/>
                </a:solidFill>
              </a:rPr>
              <a:t>level redundancy </a:t>
            </a:r>
            <a:endParaRPr b="1" sz="2800">
              <a:solidFill>
                <a:schemeClr val="dk1"/>
              </a:solidFill>
            </a:endParaRPr>
          </a:p>
          <a:p>
            <a:pPr indent="-393700" lvl="0" marL="457200" rtl="0" algn="l">
              <a:spcBef>
                <a:spcPts val="0"/>
              </a:spcBef>
              <a:spcAft>
                <a:spcPts val="0"/>
              </a:spcAft>
              <a:buClr>
                <a:schemeClr val="dk1"/>
              </a:buClr>
              <a:buSzPts val="2600"/>
              <a:buChar char="-"/>
            </a:pPr>
            <a:r>
              <a:rPr lang="en-US" sz="2600">
                <a:solidFill>
                  <a:schemeClr val="dk1"/>
                </a:solidFill>
              </a:rPr>
              <a:t>N-gram repetition filter: Identifies repeated phrases of varying lengths and removes documents with excessive repetition, which may indicate poor content quality or artificial generation.</a:t>
            </a:r>
            <a:endParaRPr sz="2600">
              <a:solidFill>
                <a:schemeClr val="dk1"/>
              </a:solidFill>
            </a:endParaRPr>
          </a:p>
          <a:p>
            <a:pPr indent="-393700" lvl="0" marL="457200" rtl="0" algn="l">
              <a:spcBef>
                <a:spcPts val="0"/>
              </a:spcBef>
              <a:spcAft>
                <a:spcPts val="0"/>
              </a:spcAft>
              <a:buClr>
                <a:schemeClr val="dk1"/>
              </a:buClr>
              <a:buSzPts val="2600"/>
              <a:buChar char="-"/>
            </a:pPr>
            <a:r>
              <a:rPr lang="en-US" sz="2600">
                <a:solidFill>
                  <a:schemeClr val="dk1"/>
                </a:solidFill>
              </a:rPr>
              <a:t>Semantic deduplication is particularly important for identifying paraphrased content, translated versions of the same material, and conceptually identical information</a:t>
            </a:r>
            <a:endParaRPr sz="26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3"/>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Redundancy Remove (2)</a:t>
            </a:r>
            <a:endParaRPr/>
          </a:p>
        </p:txBody>
      </p:sp>
      <p:pic>
        <p:nvPicPr>
          <p:cNvPr id="236" name="Google Shape;236;p33" title="Screenshot 2026-01-21 at 2.41.12 PM.png"/>
          <p:cNvPicPr preferRelativeResize="0"/>
          <p:nvPr/>
        </p:nvPicPr>
        <p:blipFill>
          <a:blip r:embed="rId3">
            <a:alphaModFix/>
          </a:blip>
          <a:stretch>
            <a:fillRect/>
          </a:stretch>
        </p:blipFill>
        <p:spPr>
          <a:xfrm>
            <a:off x="1448100" y="961650"/>
            <a:ext cx="9745601" cy="547155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4"/>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Redundancy Remove (3)</a:t>
            </a:r>
            <a:endParaRPr/>
          </a:p>
        </p:txBody>
      </p:sp>
      <p:pic>
        <p:nvPicPr>
          <p:cNvPr id="242" name="Google Shape;242;p34" title="Screenshot 2026-01-21 at 2.48.09 PM.png"/>
          <p:cNvPicPr preferRelativeResize="0"/>
          <p:nvPr/>
        </p:nvPicPr>
        <p:blipFill>
          <a:blip r:embed="rId3">
            <a:alphaModFix/>
          </a:blip>
          <a:stretch>
            <a:fillRect/>
          </a:stretch>
        </p:blipFill>
        <p:spPr>
          <a:xfrm>
            <a:off x="1552938" y="1062525"/>
            <a:ext cx="9535923" cy="53546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5"/>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Model-based Data Selection (1)</a:t>
            </a:r>
            <a:endParaRPr/>
          </a:p>
        </p:txBody>
      </p:sp>
      <p:pic>
        <p:nvPicPr>
          <p:cNvPr id="248" name="Google Shape;248;p35" title="Screenshot 2026-01-17 at 6.38.12 PM.png"/>
          <p:cNvPicPr preferRelativeResize="0"/>
          <p:nvPr/>
        </p:nvPicPr>
        <p:blipFill>
          <a:blip r:embed="rId3">
            <a:alphaModFix/>
          </a:blip>
          <a:stretch>
            <a:fillRect/>
          </a:stretch>
        </p:blipFill>
        <p:spPr>
          <a:xfrm>
            <a:off x="152400" y="2234211"/>
            <a:ext cx="11887202" cy="3440603"/>
          </a:xfrm>
          <a:prstGeom prst="rect">
            <a:avLst/>
          </a:prstGeom>
          <a:noFill/>
          <a:ln>
            <a:noFill/>
          </a:ln>
        </p:spPr>
      </p:pic>
      <p:sp>
        <p:nvSpPr>
          <p:cNvPr id="249" name="Google Shape;249;p35"/>
          <p:cNvSpPr txBox="1"/>
          <p:nvPr/>
        </p:nvSpPr>
        <p:spPr>
          <a:xfrm>
            <a:off x="1819100" y="1113000"/>
            <a:ext cx="90036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rPr>
              <a:t>• “High quality” data usually takes up a small percent</a:t>
            </a:r>
            <a:endParaRPr sz="2600">
              <a:solidFill>
                <a:schemeClr val="dk1"/>
              </a:solidFill>
            </a:endParaRPr>
          </a:p>
          <a:p>
            <a:pPr indent="0" lvl="0" marL="0" rtl="0" algn="l">
              <a:spcBef>
                <a:spcPts val="0"/>
              </a:spcBef>
              <a:spcAft>
                <a:spcPts val="0"/>
              </a:spcAft>
              <a:buNone/>
            </a:pPr>
            <a:r>
              <a:rPr lang="en-US" sz="2600">
                <a:solidFill>
                  <a:schemeClr val="dk1"/>
                </a:solidFill>
              </a:rPr>
              <a:t>• How can we do data selection for low quality data</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36"/>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Model-based Data Selection (2)</a:t>
            </a:r>
            <a:endParaRPr/>
          </a:p>
        </p:txBody>
      </p:sp>
      <p:pic>
        <p:nvPicPr>
          <p:cNvPr id="255" name="Google Shape;255;p36" title="Screenshot 2026-01-17 at 6.38.12 PM.png"/>
          <p:cNvPicPr preferRelativeResize="0"/>
          <p:nvPr/>
        </p:nvPicPr>
        <p:blipFill>
          <a:blip r:embed="rId3">
            <a:alphaModFix/>
          </a:blip>
          <a:stretch>
            <a:fillRect/>
          </a:stretch>
        </p:blipFill>
        <p:spPr>
          <a:xfrm>
            <a:off x="152400" y="2656836"/>
            <a:ext cx="11887202" cy="3440603"/>
          </a:xfrm>
          <a:prstGeom prst="rect">
            <a:avLst/>
          </a:prstGeom>
          <a:noFill/>
          <a:ln>
            <a:noFill/>
          </a:ln>
        </p:spPr>
      </p:pic>
      <p:sp>
        <p:nvSpPr>
          <p:cNvPr id="256" name="Google Shape;256;p36"/>
          <p:cNvSpPr txBox="1"/>
          <p:nvPr/>
        </p:nvSpPr>
        <p:spPr>
          <a:xfrm>
            <a:off x="1819100" y="1113000"/>
            <a:ext cx="90036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rPr>
              <a:t>• Use Wiki and Books data as the positive samples, and train a classifier (e.g. Bert) </a:t>
            </a:r>
            <a:endParaRPr sz="2600">
              <a:solidFill>
                <a:schemeClr val="dk1"/>
              </a:solidFill>
            </a:endParaRPr>
          </a:p>
          <a:p>
            <a:pPr indent="0" lvl="0" marL="0" rtl="0" algn="l">
              <a:spcBef>
                <a:spcPts val="0"/>
              </a:spcBef>
              <a:spcAft>
                <a:spcPts val="0"/>
              </a:spcAft>
              <a:buNone/>
            </a:pPr>
            <a:r>
              <a:rPr lang="en-US" sz="2600">
                <a:solidFill>
                  <a:schemeClr val="dk1"/>
                </a:solidFill>
              </a:rPr>
              <a:t>• Use this classifier to select data from CC</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 name="Shape 60"/>
        <p:cNvGrpSpPr/>
        <p:nvPr/>
      </p:nvGrpSpPr>
      <p:grpSpPr>
        <a:xfrm>
          <a:off x="0" y="0"/>
          <a:ext cx="0" cy="0"/>
          <a:chOff x="0" y="0"/>
          <a:chExt cx="0" cy="0"/>
        </a:xfrm>
      </p:grpSpPr>
      <p:sp>
        <p:nvSpPr>
          <p:cNvPr id="61" name="Google Shape;61;p10"/>
          <p:cNvSpPr txBox="1"/>
          <p:nvPr>
            <p:ph type="title"/>
          </p:nvPr>
        </p:nvSpPr>
        <p:spPr>
          <a:xfrm>
            <a:off x="711200" y="0"/>
            <a:ext cx="109728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US" sz="3200">
                <a:solidFill>
                  <a:srgbClr val="0052D9"/>
                </a:solidFill>
              </a:rPr>
              <a:t>Generative Models </a:t>
            </a:r>
            <a:endParaRPr b="1" sz="3200">
              <a:solidFill>
                <a:srgbClr val="0052D9"/>
              </a:solidFill>
            </a:endParaRPr>
          </a:p>
        </p:txBody>
      </p:sp>
      <p:pic>
        <p:nvPicPr>
          <p:cNvPr id="62" name="Google Shape;62;p10" title="Screenshot 2026-01-14 at 4.25.51 PM.png"/>
          <p:cNvPicPr preferRelativeResize="0"/>
          <p:nvPr/>
        </p:nvPicPr>
        <p:blipFill>
          <a:blip r:embed="rId3">
            <a:alphaModFix/>
          </a:blip>
          <a:stretch>
            <a:fillRect/>
          </a:stretch>
        </p:blipFill>
        <p:spPr>
          <a:xfrm>
            <a:off x="1846300" y="1067375"/>
            <a:ext cx="8702600" cy="54417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7"/>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Model-based Data Selection (3)</a:t>
            </a:r>
            <a:endParaRPr/>
          </a:p>
        </p:txBody>
      </p:sp>
      <p:pic>
        <p:nvPicPr>
          <p:cNvPr id="262" name="Google Shape;262;p37" title="Screenshot 2026-01-17 at 8.49.51 PM.png"/>
          <p:cNvPicPr preferRelativeResize="0"/>
          <p:nvPr/>
        </p:nvPicPr>
        <p:blipFill>
          <a:blip r:embed="rId3">
            <a:alphaModFix/>
          </a:blip>
          <a:stretch>
            <a:fillRect/>
          </a:stretch>
        </p:blipFill>
        <p:spPr>
          <a:xfrm>
            <a:off x="944638" y="2201575"/>
            <a:ext cx="10752524" cy="4505525"/>
          </a:xfrm>
          <a:prstGeom prst="rect">
            <a:avLst/>
          </a:prstGeom>
          <a:noFill/>
          <a:ln>
            <a:noFill/>
          </a:ln>
        </p:spPr>
      </p:pic>
      <p:sp>
        <p:nvSpPr>
          <p:cNvPr id="263" name="Google Shape;263;p37"/>
          <p:cNvSpPr txBox="1"/>
          <p:nvPr/>
        </p:nvSpPr>
        <p:spPr>
          <a:xfrm>
            <a:off x="1594200" y="978525"/>
            <a:ext cx="90036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rPr>
              <a:t>• Llama 3 pretraining data</a:t>
            </a:r>
            <a:endParaRPr sz="2600">
              <a:solidFill>
                <a:schemeClr val="dk1"/>
              </a:solidFill>
            </a:endParaRPr>
          </a:p>
          <a:p>
            <a:pPr indent="0" lvl="0" marL="0" rtl="0" algn="l">
              <a:spcBef>
                <a:spcPts val="0"/>
              </a:spcBef>
              <a:spcAft>
                <a:spcPts val="0"/>
              </a:spcAft>
              <a:buNone/>
            </a:pPr>
            <a:r>
              <a:rPr lang="en-US" sz="2600">
                <a:solidFill>
                  <a:schemeClr val="dk1"/>
                </a:solidFill>
              </a:rPr>
              <a:t>• Use Llama 2 as the classifier to select the data</a:t>
            </a:r>
            <a:endParaRPr/>
          </a:p>
        </p:txBody>
      </p:sp>
      <p:pic>
        <p:nvPicPr>
          <p:cNvPr id="264" name="Google Shape;264;p37" title="1.jpg"/>
          <p:cNvPicPr preferRelativeResize="0"/>
          <p:nvPr/>
        </p:nvPicPr>
        <p:blipFill>
          <a:blip r:embed="rId4">
            <a:alphaModFix/>
          </a:blip>
          <a:stretch>
            <a:fillRect/>
          </a:stretch>
        </p:blipFill>
        <p:spPr>
          <a:xfrm>
            <a:off x="8913474" y="98225"/>
            <a:ext cx="3278525" cy="184417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8"/>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How to Mix your data (1) </a:t>
            </a:r>
            <a:endParaRPr/>
          </a:p>
        </p:txBody>
      </p:sp>
      <p:pic>
        <p:nvPicPr>
          <p:cNvPr id="270" name="Google Shape;270;p38" title="Screenshot 2026-01-17 at 10.06.30 PM.png"/>
          <p:cNvPicPr preferRelativeResize="0"/>
          <p:nvPr/>
        </p:nvPicPr>
        <p:blipFill>
          <a:blip r:embed="rId3">
            <a:alphaModFix/>
          </a:blip>
          <a:stretch>
            <a:fillRect/>
          </a:stretch>
        </p:blipFill>
        <p:spPr>
          <a:xfrm>
            <a:off x="2538349" y="1995475"/>
            <a:ext cx="8650702" cy="4575899"/>
          </a:xfrm>
          <a:prstGeom prst="rect">
            <a:avLst/>
          </a:prstGeom>
          <a:noFill/>
          <a:ln>
            <a:noFill/>
          </a:ln>
        </p:spPr>
      </p:pic>
      <p:sp>
        <p:nvSpPr>
          <p:cNvPr id="271" name="Google Shape;271;p38"/>
          <p:cNvSpPr txBox="1"/>
          <p:nvPr/>
        </p:nvSpPr>
        <p:spPr>
          <a:xfrm>
            <a:off x="1819100" y="869400"/>
            <a:ext cx="90036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rPr>
              <a:t>• </a:t>
            </a:r>
            <a:r>
              <a:rPr lang="en-US" sz="2600">
                <a:solidFill>
                  <a:schemeClr val="dk1"/>
                </a:solidFill>
              </a:rPr>
              <a:t>Different mixing ratios may result in different learning speeds.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9"/>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How to Mix your data (2) </a:t>
            </a:r>
            <a:endParaRPr/>
          </a:p>
        </p:txBody>
      </p:sp>
      <p:sp>
        <p:nvSpPr>
          <p:cNvPr id="277" name="Google Shape;277;p39"/>
          <p:cNvSpPr txBox="1"/>
          <p:nvPr/>
        </p:nvSpPr>
        <p:spPr>
          <a:xfrm>
            <a:off x="840150" y="605700"/>
            <a:ext cx="11338800" cy="286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rPr>
              <a:t>• </a:t>
            </a:r>
            <a:r>
              <a:rPr lang="en-US" sz="2400">
                <a:solidFill>
                  <a:schemeClr val="dk1"/>
                </a:solidFill>
              </a:rPr>
              <a:t>The code data is similar to that on GitHub, so LLaMA's coding performance isn't very high. In contrast, starcoder, which is primarily trained on code, performs well on coding tasks.</a:t>
            </a:r>
            <a:endParaRPr sz="2400">
              <a:solidFill>
                <a:schemeClr val="dk1"/>
              </a:solidFill>
            </a:endParaRPr>
          </a:p>
          <a:p>
            <a:pPr indent="0" lvl="0" marL="0" rtl="0" algn="l">
              <a:spcBef>
                <a:spcPts val="0"/>
              </a:spcBef>
              <a:spcAft>
                <a:spcPts val="0"/>
              </a:spcAft>
              <a:buNone/>
            </a:pPr>
            <a:r>
              <a:rPr lang="en-US" sz="2600">
                <a:solidFill>
                  <a:schemeClr val="dk1"/>
                </a:solidFill>
              </a:rPr>
              <a:t>• </a:t>
            </a:r>
            <a:r>
              <a:rPr lang="en-US" sz="2400">
                <a:solidFill>
                  <a:schemeClr val="dk1"/>
                </a:solidFill>
              </a:rPr>
              <a:t>The data is similar to that on papers like Arxiv, so LLaMA's scientific inference performance appears to be relatively low. In contrast, Galactica, which is primarily trained on papers, performs well in scientific inference.</a:t>
            </a:r>
            <a:endParaRPr sz="2400">
              <a:solidFill>
                <a:schemeClr val="dk1"/>
              </a:solidFill>
            </a:endParaRPr>
          </a:p>
          <a:p>
            <a:pPr indent="0" lvl="0" marL="0" rtl="0" algn="l">
              <a:spcBef>
                <a:spcPts val="0"/>
              </a:spcBef>
              <a:spcAft>
                <a:spcPts val="0"/>
              </a:spcAft>
              <a:buNone/>
            </a:pPr>
            <a:r>
              <a:t/>
            </a:r>
            <a:endParaRPr sz="2600">
              <a:solidFill>
                <a:schemeClr val="dk1"/>
              </a:solidFill>
            </a:endParaRPr>
          </a:p>
        </p:txBody>
      </p:sp>
      <p:pic>
        <p:nvPicPr>
          <p:cNvPr id="278" name="Google Shape;278;p39" title="Screenshot 2026-01-17 at 9.16.13 PM.png"/>
          <p:cNvPicPr preferRelativeResize="0"/>
          <p:nvPr/>
        </p:nvPicPr>
        <p:blipFill>
          <a:blip r:embed="rId3">
            <a:alphaModFix/>
          </a:blip>
          <a:stretch>
            <a:fillRect/>
          </a:stretch>
        </p:blipFill>
        <p:spPr>
          <a:xfrm>
            <a:off x="2774623" y="3183550"/>
            <a:ext cx="6642776" cy="34714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0"/>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How to Mix your data (3) </a:t>
            </a:r>
            <a:endParaRPr/>
          </a:p>
        </p:txBody>
      </p:sp>
      <p:sp>
        <p:nvSpPr>
          <p:cNvPr id="284" name="Google Shape;284;p40"/>
          <p:cNvSpPr txBox="1"/>
          <p:nvPr/>
        </p:nvSpPr>
        <p:spPr>
          <a:xfrm>
            <a:off x="882800" y="1074625"/>
            <a:ext cx="10876200" cy="1354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rPr>
              <a:t>• </a:t>
            </a:r>
            <a:r>
              <a:rPr lang="en-US" sz="2500">
                <a:solidFill>
                  <a:schemeClr val="dk1"/>
                </a:solidFill>
              </a:rPr>
              <a:t>Distributed learning methods prioritize sample heterogeneity and remove redundant data. The goal is to improve training efficiency and reduce bias.</a:t>
            </a:r>
            <a:endParaRPr sz="2500">
              <a:solidFill>
                <a:schemeClr val="dk1"/>
              </a:solidFill>
            </a:endParaRPr>
          </a:p>
          <a:p>
            <a:pPr indent="0" lvl="0" marL="0" rtl="0" algn="l">
              <a:spcBef>
                <a:spcPts val="0"/>
              </a:spcBef>
              <a:spcAft>
                <a:spcPts val="0"/>
              </a:spcAft>
              <a:buClr>
                <a:schemeClr val="dk1"/>
              </a:buClr>
              <a:buSzPts val="1100"/>
              <a:buFont typeface="Arial"/>
              <a:buNone/>
            </a:pPr>
            <a:r>
              <a:rPr lang="en-US" sz="2500">
                <a:solidFill>
                  <a:schemeClr val="dk1"/>
                </a:solidFill>
              </a:rPr>
              <a:t>• Diversity is required for both sample and category levels. </a:t>
            </a:r>
            <a:endParaRPr sz="2500">
              <a:solidFill>
                <a:schemeClr val="dk1"/>
              </a:solidFill>
            </a:endParaRPr>
          </a:p>
        </p:txBody>
      </p:sp>
      <p:pic>
        <p:nvPicPr>
          <p:cNvPr id="285" name="Google Shape;285;p40" title="Screenshot 2026-01-17 at 10.26.20 PM.png"/>
          <p:cNvPicPr preferRelativeResize="0"/>
          <p:nvPr/>
        </p:nvPicPr>
        <p:blipFill>
          <a:blip r:embed="rId3">
            <a:alphaModFix/>
          </a:blip>
          <a:stretch>
            <a:fillRect/>
          </a:stretch>
        </p:blipFill>
        <p:spPr>
          <a:xfrm>
            <a:off x="2515350" y="2655750"/>
            <a:ext cx="7611076" cy="36572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1"/>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How to Mix your data (4) </a:t>
            </a:r>
            <a:endParaRPr/>
          </a:p>
        </p:txBody>
      </p:sp>
      <p:sp>
        <p:nvSpPr>
          <p:cNvPr id="291" name="Google Shape;291;p41"/>
          <p:cNvSpPr txBox="1"/>
          <p:nvPr/>
        </p:nvSpPr>
        <p:spPr>
          <a:xfrm>
            <a:off x="882800" y="1074625"/>
            <a:ext cx="10876200" cy="24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rPr>
              <a:t>• </a:t>
            </a:r>
            <a:r>
              <a:rPr lang="en-US" sz="2400">
                <a:solidFill>
                  <a:schemeClr val="dk1"/>
                </a:solidFill>
              </a:rPr>
              <a:t>Relying on intuition (or experiences): Improving the weights of domains with higher quality (potentially edited).</a:t>
            </a:r>
            <a:endParaRPr sz="2400">
              <a:solidFill>
                <a:schemeClr val="dk1"/>
              </a:solidFill>
            </a:endParaRPr>
          </a:p>
          <a:p>
            <a:pPr indent="0" lvl="0" marL="0" rtl="0" algn="l">
              <a:spcBef>
                <a:spcPts val="0"/>
              </a:spcBef>
              <a:spcAft>
                <a:spcPts val="0"/>
              </a:spcAft>
              <a:buClr>
                <a:schemeClr val="dk1"/>
              </a:buClr>
              <a:buSzPts val="1100"/>
              <a:buFont typeface="Arial"/>
              <a:buNone/>
            </a:pPr>
            <a:r>
              <a:t/>
            </a:r>
            <a:endParaRPr sz="2400">
              <a:solidFill>
                <a:schemeClr val="dk1"/>
              </a:solidFill>
            </a:endParaRPr>
          </a:p>
          <a:p>
            <a:pPr indent="0" lvl="0" marL="0" rtl="0" algn="l">
              <a:spcBef>
                <a:spcPts val="0"/>
              </a:spcBef>
              <a:spcAft>
                <a:spcPts val="0"/>
              </a:spcAft>
              <a:buClr>
                <a:schemeClr val="dk1"/>
              </a:buClr>
              <a:buSzPts val="1100"/>
              <a:buFont typeface="Arial"/>
              <a:buNone/>
            </a:pPr>
            <a:r>
              <a:rPr lang="en-US" sz="2600">
                <a:solidFill>
                  <a:schemeClr val="dk1"/>
                </a:solidFill>
              </a:rPr>
              <a:t>• </a:t>
            </a:r>
            <a:r>
              <a:rPr lang="en-US" sz="2400">
                <a:solidFill>
                  <a:schemeClr val="dk1"/>
                </a:solidFill>
              </a:rPr>
              <a:t>Relying on downstream tasks: Adjusting domain weights based on performance on downstream tasks, training many models in zero-order optimization algorithms or heuristic search strategies.</a:t>
            </a:r>
            <a:endParaRPr sz="2400">
              <a:solidFill>
                <a:schemeClr val="dk1"/>
              </a:solidFill>
            </a:endParaRPr>
          </a:p>
        </p:txBody>
      </p:sp>
      <p:pic>
        <p:nvPicPr>
          <p:cNvPr id="292" name="Google Shape;292;p41" title="images.png"/>
          <p:cNvPicPr preferRelativeResize="0"/>
          <p:nvPr/>
        </p:nvPicPr>
        <p:blipFill>
          <a:blip r:embed="rId3">
            <a:alphaModFix/>
          </a:blip>
          <a:stretch>
            <a:fillRect/>
          </a:stretch>
        </p:blipFill>
        <p:spPr>
          <a:xfrm>
            <a:off x="3637725" y="3776925"/>
            <a:ext cx="4916550" cy="29228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2"/>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How to Mix your data (5) </a:t>
            </a:r>
            <a:endParaRPr/>
          </a:p>
        </p:txBody>
      </p:sp>
      <p:sp>
        <p:nvSpPr>
          <p:cNvPr id="298" name="Google Shape;298;p42"/>
          <p:cNvSpPr txBox="1"/>
          <p:nvPr/>
        </p:nvSpPr>
        <p:spPr>
          <a:xfrm>
            <a:off x="882800" y="1074625"/>
            <a:ext cx="108762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rPr>
              <a:t>• </a:t>
            </a:r>
            <a:r>
              <a:rPr b="1" lang="en-US" sz="2600">
                <a:solidFill>
                  <a:schemeClr val="dk1"/>
                </a:solidFill>
              </a:rPr>
              <a:t>Online method</a:t>
            </a:r>
            <a:r>
              <a:rPr lang="en-US" sz="2600">
                <a:solidFill>
                  <a:schemeClr val="dk1"/>
                </a:solidFill>
              </a:rPr>
              <a:t>: </a:t>
            </a:r>
            <a:r>
              <a:rPr lang="en-US" sz="2600">
                <a:solidFill>
                  <a:schemeClr val="dk1"/>
                </a:solidFill>
              </a:rPr>
              <a:t>Online Data Mixing (ODM) that combines elements from both data selection and data mixing, optimizing the data mixing proportions during training</a:t>
            </a:r>
            <a:r>
              <a:rPr lang="en-US" sz="2600">
                <a:solidFill>
                  <a:schemeClr val="dk1"/>
                </a:solidFill>
              </a:rPr>
              <a:t>. </a:t>
            </a:r>
            <a:endParaRPr sz="2400">
              <a:solidFill>
                <a:schemeClr val="dk1"/>
              </a:solidFill>
            </a:endParaRPr>
          </a:p>
          <a:p>
            <a:pPr indent="0" lvl="0" marL="0" rtl="0" algn="l">
              <a:spcBef>
                <a:spcPts val="0"/>
              </a:spcBef>
              <a:spcAft>
                <a:spcPts val="0"/>
              </a:spcAft>
              <a:buNone/>
            </a:pPr>
            <a:r>
              <a:t/>
            </a:r>
            <a:endParaRPr sz="2600">
              <a:solidFill>
                <a:schemeClr val="dk1"/>
              </a:solidFill>
            </a:endParaRPr>
          </a:p>
        </p:txBody>
      </p:sp>
      <p:pic>
        <p:nvPicPr>
          <p:cNvPr id="299" name="Google Shape;299;p42" title="Screenshot 2026-01-18 at 12.28.03 PM.png"/>
          <p:cNvPicPr preferRelativeResize="0"/>
          <p:nvPr/>
        </p:nvPicPr>
        <p:blipFill>
          <a:blip r:embed="rId3">
            <a:alphaModFix/>
          </a:blip>
          <a:stretch>
            <a:fillRect/>
          </a:stretch>
        </p:blipFill>
        <p:spPr>
          <a:xfrm>
            <a:off x="6557900" y="3040550"/>
            <a:ext cx="5201089" cy="3292776"/>
          </a:xfrm>
          <a:prstGeom prst="rect">
            <a:avLst/>
          </a:prstGeom>
          <a:noFill/>
          <a:ln>
            <a:noFill/>
          </a:ln>
        </p:spPr>
      </p:pic>
      <p:pic>
        <p:nvPicPr>
          <p:cNvPr id="300" name="Google Shape;300;p42" title="Screenshot 2026-01-18 at 12.30.10 PM.png"/>
          <p:cNvPicPr preferRelativeResize="0"/>
          <p:nvPr/>
        </p:nvPicPr>
        <p:blipFill>
          <a:blip r:embed="rId4">
            <a:alphaModFix/>
          </a:blip>
          <a:stretch>
            <a:fillRect/>
          </a:stretch>
        </p:blipFill>
        <p:spPr>
          <a:xfrm>
            <a:off x="346739" y="3206325"/>
            <a:ext cx="6034613" cy="264277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3"/>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How to Mix your data (6) </a:t>
            </a:r>
            <a:endParaRPr/>
          </a:p>
        </p:txBody>
      </p:sp>
      <p:sp>
        <p:nvSpPr>
          <p:cNvPr id="306" name="Google Shape;306;p43"/>
          <p:cNvSpPr txBox="1"/>
          <p:nvPr/>
        </p:nvSpPr>
        <p:spPr>
          <a:xfrm>
            <a:off x="882800" y="1074625"/>
            <a:ext cx="108762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rPr>
              <a:t>• </a:t>
            </a:r>
            <a:r>
              <a:rPr b="1" lang="en-US" sz="2600">
                <a:solidFill>
                  <a:schemeClr val="dk1"/>
                </a:solidFill>
              </a:rPr>
              <a:t>Offline method</a:t>
            </a:r>
            <a:r>
              <a:rPr lang="en-US" sz="2600">
                <a:solidFill>
                  <a:schemeClr val="dk1"/>
                </a:solidFill>
              </a:rPr>
              <a:t>: trains a small proxy model over domains to produce domain weights (mixture proportions) without knowledge of downstream tasks. Then resample a dataset with these domain weights and train a larger, full-sized model. </a:t>
            </a:r>
            <a:endParaRPr sz="2400">
              <a:solidFill>
                <a:schemeClr val="dk1"/>
              </a:solidFill>
            </a:endParaRPr>
          </a:p>
          <a:p>
            <a:pPr indent="0" lvl="0" marL="0" rtl="0" algn="l">
              <a:spcBef>
                <a:spcPts val="0"/>
              </a:spcBef>
              <a:spcAft>
                <a:spcPts val="0"/>
              </a:spcAft>
              <a:buNone/>
            </a:pPr>
            <a:r>
              <a:t/>
            </a:r>
            <a:endParaRPr sz="2600">
              <a:solidFill>
                <a:schemeClr val="dk1"/>
              </a:solidFill>
            </a:endParaRPr>
          </a:p>
        </p:txBody>
      </p:sp>
      <p:pic>
        <p:nvPicPr>
          <p:cNvPr id="307" name="Google Shape;307;p43" title="Screenshot 2026-01-18 at 8.50.31 AM.png"/>
          <p:cNvPicPr preferRelativeResize="0"/>
          <p:nvPr/>
        </p:nvPicPr>
        <p:blipFill>
          <a:blip r:embed="rId3">
            <a:alphaModFix/>
          </a:blip>
          <a:stretch>
            <a:fillRect/>
          </a:stretch>
        </p:blipFill>
        <p:spPr>
          <a:xfrm>
            <a:off x="152400" y="2903000"/>
            <a:ext cx="11887203" cy="356435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44"/>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Model Scaling (1) </a:t>
            </a:r>
            <a:endParaRPr/>
          </a:p>
        </p:txBody>
      </p:sp>
      <p:sp>
        <p:nvSpPr>
          <p:cNvPr id="313" name="Google Shape;313;p44"/>
          <p:cNvSpPr txBox="1"/>
          <p:nvPr/>
        </p:nvSpPr>
        <p:spPr>
          <a:xfrm>
            <a:off x="882800" y="893550"/>
            <a:ext cx="111075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rPr>
              <a:t>• </a:t>
            </a:r>
            <a:r>
              <a:rPr lang="en-US" sz="2600">
                <a:solidFill>
                  <a:schemeClr val="dk1"/>
                </a:solidFill>
              </a:rPr>
              <a:t>Can we use the results from small models to guide the design of large models? </a:t>
            </a:r>
            <a:endParaRPr sz="2600">
              <a:solidFill>
                <a:schemeClr val="dk1"/>
              </a:solidFill>
            </a:endParaRPr>
          </a:p>
          <a:p>
            <a:pPr indent="0" lvl="0" marL="0" rtl="0" algn="l">
              <a:spcBef>
                <a:spcPts val="0"/>
              </a:spcBef>
              <a:spcAft>
                <a:spcPts val="0"/>
              </a:spcAft>
              <a:buClr>
                <a:schemeClr val="dk1"/>
              </a:buClr>
              <a:buSzPts val="1100"/>
              <a:buFont typeface="Arial"/>
              <a:buNone/>
            </a:pPr>
            <a:r>
              <a:rPr lang="en-US" sz="2600">
                <a:solidFill>
                  <a:schemeClr val="dk1"/>
                </a:solidFill>
              </a:rPr>
              <a:t>• Yes, we have </a:t>
            </a:r>
            <a:r>
              <a:rPr b="1" lang="en-US" sz="2600">
                <a:solidFill>
                  <a:schemeClr val="dk1"/>
                </a:solidFill>
              </a:rPr>
              <a:t>Scaling Laws. </a:t>
            </a:r>
            <a:r>
              <a:rPr lang="en-US" sz="2600">
                <a:solidFill>
                  <a:schemeClr val="dk1"/>
                </a:solidFill>
              </a:rPr>
              <a:t>OpenAI reports that during the development of GPT-4, they predicted the performance of HumanEval before the experiment.</a:t>
            </a:r>
            <a:endParaRPr sz="2600">
              <a:solidFill>
                <a:schemeClr val="dk1"/>
              </a:solidFill>
            </a:endParaRPr>
          </a:p>
        </p:txBody>
      </p:sp>
      <p:pic>
        <p:nvPicPr>
          <p:cNvPr id="314" name="Google Shape;314;p44" title="Screenshot 2026-01-18 at 4.05.34 PM.png"/>
          <p:cNvPicPr preferRelativeResize="0"/>
          <p:nvPr/>
        </p:nvPicPr>
        <p:blipFill>
          <a:blip r:embed="rId3">
            <a:alphaModFix/>
          </a:blip>
          <a:stretch>
            <a:fillRect/>
          </a:stretch>
        </p:blipFill>
        <p:spPr>
          <a:xfrm>
            <a:off x="1199675" y="3079350"/>
            <a:ext cx="9546591" cy="32927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5"/>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Model Scaling (2) </a:t>
            </a:r>
            <a:endParaRPr/>
          </a:p>
        </p:txBody>
      </p:sp>
      <p:sp>
        <p:nvSpPr>
          <p:cNvPr id="320" name="Google Shape;320;p45"/>
          <p:cNvSpPr txBox="1"/>
          <p:nvPr/>
        </p:nvSpPr>
        <p:spPr>
          <a:xfrm>
            <a:off x="882800" y="901575"/>
            <a:ext cx="108762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rPr>
              <a:t>• Can we use the results from small models to guide the design of large models? </a:t>
            </a:r>
            <a:endParaRPr sz="2600">
              <a:solidFill>
                <a:schemeClr val="dk1"/>
              </a:solidFill>
            </a:endParaRPr>
          </a:p>
          <a:p>
            <a:pPr indent="0" lvl="0" marL="0" rtl="0" algn="l">
              <a:spcBef>
                <a:spcPts val="0"/>
              </a:spcBef>
              <a:spcAft>
                <a:spcPts val="0"/>
              </a:spcAft>
              <a:buNone/>
            </a:pPr>
            <a:r>
              <a:rPr lang="en-US" sz="2600">
                <a:solidFill>
                  <a:schemeClr val="dk1"/>
                </a:solidFill>
              </a:rPr>
              <a:t>• No, some observations can not be </a:t>
            </a:r>
            <a:r>
              <a:rPr lang="en-US" sz="2600">
                <a:solidFill>
                  <a:schemeClr val="dk1"/>
                </a:solidFill>
              </a:rPr>
              <a:t>transferred</a:t>
            </a:r>
            <a:r>
              <a:rPr lang="en-US" sz="2600">
                <a:solidFill>
                  <a:schemeClr val="dk1"/>
                </a:solidFill>
              </a:rPr>
              <a:t> from small models to large models. (e.g., 7B vs. 70B)</a:t>
            </a:r>
            <a:endParaRPr b="1" sz="2600">
              <a:solidFill>
                <a:schemeClr val="dk1"/>
              </a:solidFill>
            </a:endParaRPr>
          </a:p>
        </p:txBody>
      </p:sp>
      <p:pic>
        <p:nvPicPr>
          <p:cNvPr id="321" name="Google Shape;321;p45" title="Screenshot 2026-01-18 at 11.21.51 PM.png"/>
          <p:cNvPicPr preferRelativeResize="0"/>
          <p:nvPr/>
        </p:nvPicPr>
        <p:blipFill>
          <a:blip r:embed="rId3">
            <a:alphaModFix/>
          </a:blip>
          <a:stretch>
            <a:fillRect/>
          </a:stretch>
        </p:blipFill>
        <p:spPr>
          <a:xfrm>
            <a:off x="3682888" y="2860225"/>
            <a:ext cx="5610025" cy="38162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p46"/>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D</a:t>
            </a:r>
            <a:r>
              <a:rPr lang="en-US"/>
              <a:t>ata Curriculum</a:t>
            </a:r>
            <a:r>
              <a:rPr lang="en-US"/>
              <a:t> (1) </a:t>
            </a:r>
            <a:endParaRPr/>
          </a:p>
        </p:txBody>
      </p:sp>
      <p:sp>
        <p:nvSpPr>
          <p:cNvPr id="327" name="Google Shape;327;p46"/>
          <p:cNvSpPr txBox="1"/>
          <p:nvPr/>
        </p:nvSpPr>
        <p:spPr>
          <a:xfrm>
            <a:off x="882800" y="901575"/>
            <a:ext cx="10876200" cy="218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rPr>
              <a:t>• </a:t>
            </a:r>
            <a:r>
              <a:rPr lang="en-US" sz="2600">
                <a:solidFill>
                  <a:schemeClr val="dk1"/>
                </a:solidFill>
              </a:rPr>
              <a:t>We aim to teach the model many skills, such as math and coding.</a:t>
            </a:r>
            <a:endParaRPr sz="2600">
              <a:solidFill>
                <a:schemeClr val="dk1"/>
              </a:solidFill>
            </a:endParaRPr>
          </a:p>
          <a:p>
            <a:pPr indent="0" lvl="0" marL="0" rtl="0" algn="l">
              <a:spcBef>
                <a:spcPts val="0"/>
              </a:spcBef>
              <a:spcAft>
                <a:spcPts val="0"/>
              </a:spcAft>
              <a:buClr>
                <a:schemeClr val="dk1"/>
              </a:buClr>
              <a:buSzPts val="1100"/>
              <a:buFont typeface="Arial"/>
              <a:buNone/>
            </a:pPr>
            <a:r>
              <a:t/>
            </a:r>
            <a:endParaRPr sz="2600">
              <a:solidFill>
                <a:schemeClr val="dk1"/>
              </a:solidFill>
            </a:endParaRPr>
          </a:p>
          <a:p>
            <a:pPr indent="0" lvl="0" marL="0" rtl="0" algn="l">
              <a:spcBef>
                <a:spcPts val="0"/>
              </a:spcBef>
              <a:spcAft>
                <a:spcPts val="0"/>
              </a:spcAft>
              <a:buClr>
                <a:schemeClr val="dk1"/>
              </a:buClr>
              <a:buSzPts val="1100"/>
              <a:buFont typeface="Arial"/>
              <a:buNone/>
            </a:pPr>
            <a:r>
              <a:rPr lang="en-US" sz="2600">
                <a:solidFill>
                  <a:schemeClr val="dk1"/>
                </a:solidFill>
              </a:rPr>
              <a:t>• </a:t>
            </a:r>
            <a:r>
              <a:rPr lang="en-US" sz="2600">
                <a:solidFill>
                  <a:schemeClr val="dk1"/>
                </a:solidFill>
              </a:rPr>
              <a:t>Different training data sources exist to aid each skill (e.g., web pages for MMLU-type problems, GitHub resources for coding problems).</a:t>
            </a:r>
            <a:endParaRPr sz="2600">
              <a:solidFill>
                <a:schemeClr val="dk1"/>
              </a:solidFill>
            </a:endParaRPr>
          </a:p>
          <a:p>
            <a:pPr indent="0" lvl="0" marL="0" rtl="0" algn="l">
              <a:spcBef>
                <a:spcPts val="0"/>
              </a:spcBef>
              <a:spcAft>
                <a:spcPts val="0"/>
              </a:spcAft>
              <a:buNone/>
            </a:pPr>
            <a:r>
              <a:t/>
            </a:r>
            <a:endParaRPr sz="2600">
              <a:solidFill>
                <a:schemeClr val="dk1"/>
              </a:solidFill>
            </a:endParaRPr>
          </a:p>
        </p:txBody>
      </p:sp>
      <p:pic>
        <p:nvPicPr>
          <p:cNvPr id="328" name="Google Shape;328;p46" title="Screenshot 2026-01-19 at 10.58.34 AM.png"/>
          <p:cNvPicPr preferRelativeResize="0"/>
          <p:nvPr/>
        </p:nvPicPr>
        <p:blipFill>
          <a:blip r:embed="rId3">
            <a:alphaModFix/>
          </a:blip>
          <a:stretch>
            <a:fillRect/>
          </a:stretch>
        </p:blipFill>
        <p:spPr>
          <a:xfrm>
            <a:off x="2354350" y="2923925"/>
            <a:ext cx="7483300" cy="3747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1"/>
          <p:cNvSpPr txBox="1"/>
          <p:nvPr>
            <p:ph type="title"/>
          </p:nvPr>
        </p:nvSpPr>
        <p:spPr>
          <a:xfrm>
            <a:off x="711200" y="0"/>
            <a:ext cx="109728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200">
                <a:solidFill>
                  <a:srgbClr val="0052D9"/>
                </a:solidFill>
              </a:rPr>
              <a:t>Generative Models</a:t>
            </a:r>
            <a:endParaRPr b="1" sz="3200">
              <a:solidFill>
                <a:srgbClr val="0052D9"/>
              </a:solidFill>
            </a:endParaRPr>
          </a:p>
        </p:txBody>
      </p:sp>
      <p:sp>
        <p:nvSpPr>
          <p:cNvPr id="69" name="Google Shape;69;p11"/>
          <p:cNvSpPr txBox="1"/>
          <p:nvPr>
            <p:ph idx="1" type="body"/>
          </p:nvPr>
        </p:nvSpPr>
        <p:spPr>
          <a:xfrm>
            <a:off x="609600" y="990600"/>
            <a:ext cx="10972800" cy="967500"/>
          </a:xfrm>
          <a:prstGeom prst="rect">
            <a:avLst/>
          </a:prstGeom>
          <a:noFill/>
          <a:ln>
            <a:noFill/>
          </a:ln>
        </p:spPr>
        <p:txBody>
          <a:bodyPr anchorCtr="0" anchor="t" bIns="45700" lIns="91425" spcFirstLastPara="1" rIns="91425" wrap="square" tIns="45700">
            <a:normAutofit lnSpcReduction="20000"/>
          </a:bodyPr>
          <a:lstStyle/>
          <a:p>
            <a:pPr indent="0" lvl="0" marL="342900" rtl="0" algn="l">
              <a:spcBef>
                <a:spcPts val="0"/>
              </a:spcBef>
              <a:spcAft>
                <a:spcPts val="0"/>
              </a:spcAft>
              <a:buNone/>
            </a:pPr>
            <a:r>
              <a:rPr lang="en-US" sz="2800"/>
              <a:t>Given training data, generate new samples from same distribution</a:t>
            </a:r>
            <a:endParaRPr/>
          </a:p>
          <a:p>
            <a:pPr indent="0" lvl="0" marL="0" rtl="0" algn="l">
              <a:spcBef>
                <a:spcPts val="640"/>
              </a:spcBef>
              <a:spcAft>
                <a:spcPts val="0"/>
              </a:spcAft>
              <a:buClr>
                <a:schemeClr val="dk1"/>
              </a:buClr>
              <a:buSzPts val="3200"/>
              <a:buNone/>
            </a:pPr>
            <a:r>
              <a:t/>
            </a:r>
            <a:endParaRPr/>
          </a:p>
          <a:p>
            <a:pPr indent="-342900" lvl="0" marL="342900" rtl="0" algn="l">
              <a:spcBef>
                <a:spcPts val="640"/>
              </a:spcBef>
              <a:spcAft>
                <a:spcPts val="0"/>
              </a:spcAft>
              <a:buClr>
                <a:schemeClr val="dk1"/>
              </a:buClr>
              <a:buSzPts val="3200"/>
              <a:buNone/>
            </a:pPr>
            <a:r>
              <a:t/>
            </a:r>
            <a:endParaRPr/>
          </a:p>
        </p:txBody>
      </p:sp>
      <p:pic>
        <p:nvPicPr>
          <p:cNvPr descr="1.jpg" id="70" name="Google Shape;70;p11"/>
          <p:cNvPicPr preferRelativeResize="0"/>
          <p:nvPr/>
        </p:nvPicPr>
        <p:blipFill rotWithShape="1">
          <a:blip r:embed="rId3">
            <a:alphaModFix/>
          </a:blip>
          <a:srcRect b="0" l="0" r="0" t="0"/>
          <a:stretch/>
        </p:blipFill>
        <p:spPr>
          <a:xfrm>
            <a:off x="2274575" y="1676009"/>
            <a:ext cx="8432800" cy="1905000"/>
          </a:xfrm>
          <a:prstGeom prst="rect">
            <a:avLst/>
          </a:prstGeom>
          <a:noFill/>
          <a:ln>
            <a:noFill/>
          </a:ln>
        </p:spPr>
      </p:pic>
      <p:sp>
        <p:nvSpPr>
          <p:cNvPr id="71" name="Google Shape;71;p11"/>
          <p:cNvSpPr txBox="1"/>
          <p:nvPr/>
        </p:nvSpPr>
        <p:spPr>
          <a:xfrm>
            <a:off x="711200" y="4063245"/>
            <a:ext cx="10972800" cy="5577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A core problem in unsupervised learning </a:t>
            </a:r>
            <a:endParaRPr b="0" i="0" sz="3200" u="none" cap="none" strike="noStrike">
              <a:solidFill>
                <a:schemeClr val="dk1"/>
              </a:solidFill>
              <a:latin typeface="Calibri"/>
              <a:ea typeface="Calibri"/>
              <a:cs typeface="Calibri"/>
              <a:sym typeface="Calibri"/>
            </a:endParaRPr>
          </a:p>
        </p:txBody>
      </p:sp>
      <p:sp>
        <p:nvSpPr>
          <p:cNvPr id="72" name="Google Shape;72;p11"/>
          <p:cNvSpPr txBox="1"/>
          <p:nvPr/>
        </p:nvSpPr>
        <p:spPr>
          <a:xfrm>
            <a:off x="711200" y="4830241"/>
            <a:ext cx="10972800" cy="557700"/>
          </a:xfrm>
          <a:prstGeom prst="rect">
            <a:avLst/>
          </a:prstGeom>
          <a:noFill/>
          <a:ln>
            <a:noFill/>
          </a:ln>
        </p:spPr>
        <p:txBody>
          <a:bodyPr anchorCtr="0" anchor="t" bIns="45700" lIns="91425" spcFirstLastPara="1" rIns="91425" wrap="square" tIns="45700">
            <a:normAutofit/>
          </a:bodyPr>
          <a:lstStyle/>
          <a:p>
            <a:pPr indent="-342900" lvl="0" marL="342900" marR="0" rtl="0" algn="l">
              <a:lnSpc>
                <a:spcPct val="100000"/>
              </a:lnSpc>
              <a:spcBef>
                <a:spcPts val="0"/>
              </a:spcBef>
              <a:spcAft>
                <a:spcPts val="0"/>
              </a:spcAft>
              <a:buClr>
                <a:schemeClr val="dk1"/>
              </a:buClr>
              <a:buSzPts val="2800"/>
              <a:buFont typeface="Arial"/>
              <a:buChar char="•"/>
            </a:pPr>
            <a:r>
              <a:rPr b="0" i="0" lang="en-US" sz="2800" u="none" cap="none" strike="noStrike">
                <a:solidFill>
                  <a:schemeClr val="dk1"/>
                </a:solidFill>
                <a:latin typeface="Calibri"/>
                <a:ea typeface="Calibri"/>
                <a:cs typeface="Calibri"/>
                <a:sym typeface="Calibri"/>
              </a:rPr>
              <a:t>Different flavors:</a:t>
            </a:r>
            <a:endParaRPr b="0" i="0" sz="3200" u="none" cap="none" strike="noStrike">
              <a:solidFill>
                <a:schemeClr val="dk1"/>
              </a:solidFill>
              <a:latin typeface="Calibri"/>
              <a:ea typeface="Calibri"/>
              <a:cs typeface="Calibri"/>
              <a:sym typeface="Calibri"/>
            </a:endParaRPr>
          </a:p>
        </p:txBody>
      </p:sp>
      <p:sp>
        <p:nvSpPr>
          <p:cNvPr id="73" name="Google Shape;73;p11"/>
          <p:cNvSpPr/>
          <p:nvPr/>
        </p:nvSpPr>
        <p:spPr>
          <a:xfrm>
            <a:off x="1584371" y="5597244"/>
            <a:ext cx="9388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800" u="none" cap="none" strike="noStrike">
                <a:solidFill>
                  <a:schemeClr val="dk1"/>
                </a:solidFill>
                <a:latin typeface="Arial"/>
                <a:ea typeface="Arial"/>
                <a:cs typeface="Arial"/>
                <a:sym typeface="Arial"/>
              </a:rPr>
              <a:t>Explicit density estimation: explicitly define and solve for P</a:t>
            </a:r>
            <a:r>
              <a:rPr b="0" i="0" lang="en-US" sz="1000" u="none" cap="none" strike="noStrike">
                <a:solidFill>
                  <a:schemeClr val="dk1"/>
                </a:solidFill>
                <a:latin typeface="Arial"/>
                <a:ea typeface="Arial"/>
                <a:cs typeface="Arial"/>
                <a:sym typeface="Arial"/>
              </a:rPr>
              <a:t>model</a:t>
            </a:r>
            <a:endParaRPr sz="1000">
              <a:solidFill>
                <a:schemeClr val="dk1"/>
              </a:solidFill>
              <a:latin typeface="Arial"/>
              <a:ea typeface="Arial"/>
              <a:cs typeface="Arial"/>
              <a:sym typeface="Arial"/>
            </a:endParaRPr>
          </a:p>
        </p:txBody>
      </p:sp>
      <p:sp>
        <p:nvSpPr>
          <p:cNvPr id="74" name="Google Shape;74;p11"/>
          <p:cNvSpPr/>
          <p:nvPr/>
        </p:nvSpPr>
        <p:spPr>
          <a:xfrm>
            <a:off x="1584371" y="5972939"/>
            <a:ext cx="9388500" cy="3693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Implicit density estimation: learn model that can sample from P</a:t>
            </a:r>
            <a:r>
              <a:rPr lang="en-US" sz="1000">
                <a:solidFill>
                  <a:schemeClr val="dk1"/>
                </a:solidFill>
                <a:latin typeface="Arial"/>
                <a:ea typeface="Arial"/>
                <a:cs typeface="Arial"/>
                <a:sym typeface="Arial"/>
              </a:rPr>
              <a:t>model</a:t>
            </a:r>
            <a:endParaRPr sz="1000">
              <a:solidFill>
                <a:schemeClr val="dk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7"/>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Data Curriculum (2) </a:t>
            </a:r>
            <a:endParaRPr/>
          </a:p>
        </p:txBody>
      </p:sp>
      <p:sp>
        <p:nvSpPr>
          <p:cNvPr id="334" name="Google Shape;334;p47"/>
          <p:cNvSpPr txBox="1"/>
          <p:nvPr/>
        </p:nvSpPr>
        <p:spPr>
          <a:xfrm>
            <a:off x="882800" y="901575"/>
            <a:ext cx="10876200" cy="258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rPr>
              <a:t>• </a:t>
            </a:r>
            <a:r>
              <a:rPr lang="en-US" sz="2600">
                <a:solidFill>
                  <a:schemeClr val="dk1"/>
                </a:solidFill>
              </a:rPr>
              <a:t>Method 1 (Code Only): Directly feed 10B code data</a:t>
            </a:r>
            <a:endParaRPr sz="2600">
              <a:solidFill>
                <a:schemeClr val="dk1"/>
              </a:solidFill>
            </a:endParaRPr>
          </a:p>
          <a:p>
            <a:pPr indent="0" lvl="0" marL="0" rtl="0" algn="l">
              <a:spcBef>
                <a:spcPts val="0"/>
              </a:spcBef>
              <a:spcAft>
                <a:spcPts val="0"/>
              </a:spcAft>
              <a:buClr>
                <a:schemeClr val="dk1"/>
              </a:buClr>
              <a:buSzPts val="1100"/>
              <a:buFont typeface="Arial"/>
              <a:buNone/>
            </a:pPr>
            <a:r>
              <a:t/>
            </a:r>
            <a:endParaRPr sz="2600">
              <a:solidFill>
                <a:schemeClr val="dk1"/>
              </a:solidFill>
            </a:endParaRPr>
          </a:p>
          <a:p>
            <a:pPr indent="0" lvl="0" marL="0" rtl="0" algn="l">
              <a:spcBef>
                <a:spcPts val="0"/>
              </a:spcBef>
              <a:spcAft>
                <a:spcPts val="0"/>
              </a:spcAft>
              <a:buClr>
                <a:schemeClr val="dk1"/>
              </a:buClr>
              <a:buSzPts val="1100"/>
              <a:buFont typeface="Arial"/>
              <a:buNone/>
            </a:pPr>
            <a:r>
              <a:rPr lang="en-US" sz="2600">
                <a:solidFill>
                  <a:schemeClr val="dk1"/>
                </a:solidFill>
              </a:rPr>
              <a:t>• </a:t>
            </a:r>
            <a:r>
              <a:rPr lang="en-US" sz="2600">
                <a:solidFill>
                  <a:schemeClr val="dk1"/>
                </a:solidFill>
              </a:rPr>
              <a:t>Method 2 (Uniform Mixing): Uniformly mix 5B text and 5B code data, then input them into the model simultaneously.</a:t>
            </a:r>
            <a:endParaRPr sz="2600">
              <a:solidFill>
                <a:schemeClr val="dk1"/>
              </a:solidFill>
            </a:endParaRPr>
          </a:p>
          <a:p>
            <a:pPr indent="0" lvl="0" marL="0" rtl="0" algn="l">
              <a:spcBef>
                <a:spcPts val="0"/>
              </a:spcBef>
              <a:spcAft>
                <a:spcPts val="0"/>
              </a:spcAft>
              <a:buClr>
                <a:schemeClr val="dk1"/>
              </a:buClr>
              <a:buSzPts val="1100"/>
              <a:buFont typeface="Arial"/>
              <a:buNone/>
            </a:pPr>
            <a:r>
              <a:t/>
            </a:r>
            <a:endParaRPr sz="2600">
              <a:solidFill>
                <a:schemeClr val="dk1"/>
              </a:solidFill>
            </a:endParaRPr>
          </a:p>
          <a:p>
            <a:pPr indent="0" lvl="0" marL="0" rtl="0" algn="l">
              <a:spcBef>
                <a:spcPts val="0"/>
              </a:spcBef>
              <a:spcAft>
                <a:spcPts val="0"/>
              </a:spcAft>
              <a:buNone/>
            </a:pPr>
            <a:r>
              <a:rPr lang="en-US" sz="2600">
                <a:solidFill>
                  <a:schemeClr val="dk1"/>
                </a:solidFill>
              </a:rPr>
              <a:t>• </a:t>
            </a:r>
            <a:r>
              <a:rPr lang="en-US" sz="2600">
                <a:solidFill>
                  <a:schemeClr val="dk1"/>
                </a:solidFill>
              </a:rPr>
              <a:t>Method 3 (Data Curriculum): Input 5B text first, then input 5B code.</a:t>
            </a:r>
            <a:endParaRPr sz="2600">
              <a:solidFill>
                <a:schemeClr val="dk1"/>
              </a:solidFill>
            </a:endParaRPr>
          </a:p>
        </p:txBody>
      </p:sp>
      <p:pic>
        <p:nvPicPr>
          <p:cNvPr id="335" name="Google Shape;335;p47" title="Screenshot 2026-01-19 at 11.14.18 AM.png"/>
          <p:cNvPicPr preferRelativeResize="0"/>
          <p:nvPr/>
        </p:nvPicPr>
        <p:blipFill>
          <a:blip r:embed="rId3">
            <a:alphaModFix/>
          </a:blip>
          <a:stretch>
            <a:fillRect/>
          </a:stretch>
        </p:blipFill>
        <p:spPr>
          <a:xfrm>
            <a:off x="3295650" y="3753175"/>
            <a:ext cx="5622975" cy="28000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48"/>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Data Curriculum (3) </a:t>
            </a:r>
            <a:endParaRPr/>
          </a:p>
        </p:txBody>
      </p:sp>
      <p:sp>
        <p:nvSpPr>
          <p:cNvPr id="341" name="Google Shape;341;p48"/>
          <p:cNvSpPr txBox="1"/>
          <p:nvPr/>
        </p:nvSpPr>
        <p:spPr>
          <a:xfrm>
            <a:off x="882800" y="901575"/>
            <a:ext cx="10737600" cy="3170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rPr>
              <a:t>• </a:t>
            </a:r>
            <a:r>
              <a:rPr lang="en-US" sz="2400">
                <a:solidFill>
                  <a:schemeClr val="dk1"/>
                </a:solidFill>
              </a:rPr>
              <a:t>If the skills learned by the model from text data are not helpful for code data, then we can use 1, as in the cases of StarCoder and AlphaCode.</a:t>
            </a:r>
            <a:endParaRPr sz="2400">
              <a:solidFill>
                <a:schemeClr val="dk1"/>
              </a:solidFill>
            </a:endParaRPr>
          </a:p>
          <a:p>
            <a:pPr indent="0" lvl="0" marL="0" rtl="0" algn="l">
              <a:spcBef>
                <a:spcPts val="0"/>
              </a:spcBef>
              <a:spcAft>
                <a:spcPts val="0"/>
              </a:spcAft>
              <a:buClr>
                <a:schemeClr val="dk1"/>
              </a:buClr>
              <a:buSzPts val="1100"/>
              <a:buFont typeface="Arial"/>
              <a:buNone/>
            </a:pPr>
            <a:r>
              <a:rPr lang="en-US" sz="2400">
                <a:solidFill>
                  <a:schemeClr val="dk1"/>
                </a:solidFill>
              </a:rPr>
              <a:t>• </a:t>
            </a:r>
            <a:r>
              <a:rPr lang="en-US" sz="2400">
                <a:solidFill>
                  <a:schemeClr val="dk1"/>
                </a:solidFill>
              </a:rPr>
              <a:t>If the skills learned by the model from text data can be transferred to code data, then we might want to do 2, uniform mixing.</a:t>
            </a:r>
            <a:endParaRPr sz="2400">
              <a:solidFill>
                <a:schemeClr val="dk1"/>
              </a:solidFill>
            </a:endParaRPr>
          </a:p>
          <a:p>
            <a:pPr indent="0" lvl="0" marL="0" rtl="0" algn="l">
              <a:spcBef>
                <a:spcPts val="0"/>
              </a:spcBef>
              <a:spcAft>
                <a:spcPts val="0"/>
              </a:spcAft>
              <a:buClr>
                <a:schemeClr val="dk1"/>
              </a:buClr>
              <a:buSzPts val="1100"/>
              <a:buFont typeface="Arial"/>
              <a:buNone/>
            </a:pPr>
            <a:r>
              <a:rPr lang="en-US" sz="2400">
                <a:solidFill>
                  <a:schemeClr val="dk1"/>
                </a:solidFill>
              </a:rPr>
              <a:t>• </a:t>
            </a:r>
            <a:r>
              <a:rPr lang="en-US" sz="2400">
                <a:solidFill>
                  <a:schemeClr val="dk1"/>
                </a:solidFill>
              </a:rPr>
              <a:t>If learning code skills requires the model to already have text skills, and the text must come first—then we need to do 3, data-based learning. Codex and CodeLLaMA are examples of this.</a:t>
            </a:r>
            <a:endParaRPr sz="2400">
              <a:solidFill>
                <a:schemeClr val="dk1"/>
              </a:solidFill>
            </a:endParaRPr>
          </a:p>
          <a:p>
            <a:pPr indent="0" lvl="0" marL="0" rtl="0" algn="l">
              <a:spcBef>
                <a:spcPts val="0"/>
              </a:spcBef>
              <a:spcAft>
                <a:spcPts val="0"/>
              </a:spcAft>
              <a:buNone/>
            </a:pPr>
            <a:r>
              <a:t/>
            </a:r>
            <a:endParaRPr sz="2400">
              <a:solidFill>
                <a:schemeClr val="dk1"/>
              </a:solidFill>
            </a:endParaRPr>
          </a:p>
        </p:txBody>
      </p:sp>
      <p:pic>
        <p:nvPicPr>
          <p:cNvPr id="342" name="Google Shape;342;p48" title="Screenshot 2026-01-19 at 10.51.36 AM.png"/>
          <p:cNvPicPr preferRelativeResize="0"/>
          <p:nvPr/>
        </p:nvPicPr>
        <p:blipFill>
          <a:blip r:embed="rId3">
            <a:alphaModFix/>
          </a:blip>
          <a:stretch>
            <a:fillRect/>
          </a:stretch>
        </p:blipFill>
        <p:spPr>
          <a:xfrm>
            <a:off x="377300" y="3553050"/>
            <a:ext cx="11887200" cy="330496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9"/>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Places to Get Data: RedPajama</a:t>
            </a:r>
            <a:endParaRPr/>
          </a:p>
        </p:txBody>
      </p:sp>
      <p:pic>
        <p:nvPicPr>
          <p:cNvPr id="348" name="Google Shape;348;p49" title="Screenshot 2026-01-21 at 3.04.20 PM.png"/>
          <p:cNvPicPr preferRelativeResize="0"/>
          <p:nvPr/>
        </p:nvPicPr>
        <p:blipFill>
          <a:blip r:embed="rId3">
            <a:alphaModFix/>
          </a:blip>
          <a:stretch>
            <a:fillRect/>
          </a:stretch>
        </p:blipFill>
        <p:spPr>
          <a:xfrm>
            <a:off x="126525" y="959425"/>
            <a:ext cx="11753173" cy="5324376"/>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50"/>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Places to Get Data: FineWeb</a:t>
            </a:r>
            <a:endParaRPr/>
          </a:p>
        </p:txBody>
      </p:sp>
      <p:pic>
        <p:nvPicPr>
          <p:cNvPr id="354" name="Google Shape;354;p50" title="Screenshot 2026-01-21 at 3.02.46 PM.png"/>
          <p:cNvPicPr preferRelativeResize="0"/>
          <p:nvPr/>
        </p:nvPicPr>
        <p:blipFill>
          <a:blip r:embed="rId3">
            <a:alphaModFix/>
          </a:blip>
          <a:stretch>
            <a:fillRect/>
          </a:stretch>
        </p:blipFill>
        <p:spPr>
          <a:xfrm>
            <a:off x="338550" y="1108650"/>
            <a:ext cx="11651749" cy="51614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1"/>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Scraping from the Web</a:t>
            </a:r>
            <a:endParaRPr/>
          </a:p>
        </p:txBody>
      </p:sp>
      <p:sp>
        <p:nvSpPr>
          <p:cNvPr id="360" name="Google Shape;360;p51"/>
          <p:cNvSpPr txBox="1"/>
          <p:nvPr/>
        </p:nvSpPr>
        <p:spPr>
          <a:xfrm>
            <a:off x="1030500" y="1489500"/>
            <a:ext cx="103341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800">
                <a:solidFill>
                  <a:schemeClr val="dk1"/>
                </a:solidFill>
              </a:rPr>
              <a:t>• </a:t>
            </a:r>
            <a:r>
              <a:rPr b="1" lang="en-US" sz="2600">
                <a:solidFill>
                  <a:schemeClr val="dk1"/>
                </a:solidFill>
              </a:rPr>
              <a:t>Copyright: much of the text in these datasets is copyrighted</a:t>
            </a:r>
            <a:endParaRPr b="1" sz="2800">
              <a:solidFill>
                <a:schemeClr val="dk1"/>
              </a:solidFill>
            </a:endParaRPr>
          </a:p>
          <a:p>
            <a:pPr indent="-393700" lvl="0" marL="457200" rtl="0" algn="l">
              <a:spcBef>
                <a:spcPts val="0"/>
              </a:spcBef>
              <a:spcAft>
                <a:spcPts val="0"/>
              </a:spcAft>
              <a:buClr>
                <a:schemeClr val="dk1"/>
              </a:buClr>
              <a:buSzPts val="2600"/>
              <a:buChar char="-"/>
            </a:pPr>
            <a:r>
              <a:rPr lang="en-US" sz="2600">
                <a:solidFill>
                  <a:schemeClr val="dk1"/>
                </a:solidFill>
              </a:rPr>
              <a:t>Not clear if fair use doctrine in US allows for this use</a:t>
            </a:r>
            <a:endParaRPr sz="2600">
              <a:solidFill>
                <a:schemeClr val="dk1"/>
              </a:solidFill>
            </a:endParaRPr>
          </a:p>
          <a:p>
            <a:pPr indent="-393700" lvl="0" marL="457200" rtl="0" algn="l">
              <a:spcBef>
                <a:spcPts val="0"/>
              </a:spcBef>
              <a:spcAft>
                <a:spcPts val="0"/>
              </a:spcAft>
              <a:buClr>
                <a:schemeClr val="dk1"/>
              </a:buClr>
              <a:buSzPts val="2600"/>
              <a:buChar char="-"/>
            </a:pPr>
            <a:r>
              <a:rPr lang="en-US" sz="2600">
                <a:solidFill>
                  <a:schemeClr val="dk1"/>
                </a:solidFill>
              </a:rPr>
              <a:t>This remains an open legal question</a:t>
            </a:r>
            <a:endParaRPr sz="2600">
              <a:solidFill>
                <a:schemeClr val="dk1"/>
              </a:solidFill>
            </a:endParaRPr>
          </a:p>
          <a:p>
            <a:pPr indent="0" lvl="0" marL="0" rtl="0" algn="l">
              <a:spcBef>
                <a:spcPts val="0"/>
              </a:spcBef>
              <a:spcAft>
                <a:spcPts val="0"/>
              </a:spcAft>
              <a:buNone/>
            </a:pPr>
            <a:r>
              <a:t/>
            </a:r>
            <a:endParaRPr sz="2600">
              <a:solidFill>
                <a:schemeClr val="dk1"/>
              </a:solidFill>
            </a:endParaRPr>
          </a:p>
          <a:p>
            <a:pPr indent="0" lvl="0" marL="0" rtl="0" algn="l">
              <a:spcBef>
                <a:spcPts val="0"/>
              </a:spcBef>
              <a:spcAft>
                <a:spcPts val="0"/>
              </a:spcAft>
              <a:buNone/>
            </a:pPr>
            <a:r>
              <a:rPr lang="en-US" sz="2600">
                <a:solidFill>
                  <a:schemeClr val="dk1"/>
                </a:solidFill>
              </a:rPr>
              <a:t>•</a:t>
            </a:r>
            <a:r>
              <a:rPr b="1" lang="en-US" sz="2800">
                <a:solidFill>
                  <a:schemeClr val="dk1"/>
                </a:solidFill>
              </a:rPr>
              <a:t> </a:t>
            </a:r>
            <a:r>
              <a:rPr b="1" lang="en-US" sz="2600">
                <a:solidFill>
                  <a:schemeClr val="dk1"/>
                </a:solidFill>
              </a:rPr>
              <a:t>Data consent</a:t>
            </a:r>
            <a:endParaRPr b="1" sz="2800">
              <a:solidFill>
                <a:schemeClr val="dk1"/>
              </a:solidFill>
            </a:endParaRPr>
          </a:p>
          <a:p>
            <a:pPr indent="-393700" lvl="0" marL="457200" rtl="0" algn="l">
              <a:spcBef>
                <a:spcPts val="0"/>
              </a:spcBef>
              <a:spcAft>
                <a:spcPts val="0"/>
              </a:spcAft>
              <a:buClr>
                <a:schemeClr val="dk1"/>
              </a:buClr>
              <a:buSzPts val="2600"/>
              <a:buChar char="-"/>
            </a:pPr>
            <a:r>
              <a:rPr lang="en-US" sz="2600">
                <a:solidFill>
                  <a:schemeClr val="dk1"/>
                </a:solidFill>
              </a:rPr>
              <a:t>Website owners can indicate they don't want their site crawled</a:t>
            </a:r>
            <a:endParaRPr sz="2600">
              <a:solidFill>
                <a:schemeClr val="dk1"/>
              </a:solidFill>
            </a:endParaRPr>
          </a:p>
          <a:p>
            <a:pPr indent="0" lvl="0" marL="457200" rtl="0" algn="l">
              <a:spcBef>
                <a:spcPts val="0"/>
              </a:spcBef>
              <a:spcAft>
                <a:spcPts val="0"/>
              </a:spcAft>
              <a:buNone/>
            </a:pPr>
            <a:r>
              <a:t/>
            </a:r>
            <a:endParaRPr sz="2600">
              <a:solidFill>
                <a:schemeClr val="dk1"/>
              </a:solidFill>
            </a:endParaRPr>
          </a:p>
          <a:p>
            <a:pPr indent="0" lvl="0" marL="0" rtl="0" algn="l">
              <a:spcBef>
                <a:spcPts val="0"/>
              </a:spcBef>
              <a:spcAft>
                <a:spcPts val="0"/>
              </a:spcAft>
              <a:buNone/>
            </a:pPr>
            <a:r>
              <a:rPr lang="en-US" sz="2600">
                <a:solidFill>
                  <a:schemeClr val="dk1"/>
                </a:solidFill>
              </a:rPr>
              <a:t>•</a:t>
            </a:r>
            <a:r>
              <a:rPr b="1" lang="en-US" sz="2800">
                <a:solidFill>
                  <a:schemeClr val="dk1"/>
                </a:solidFill>
              </a:rPr>
              <a:t> </a:t>
            </a:r>
            <a:r>
              <a:rPr b="1" lang="en-US" sz="2600">
                <a:solidFill>
                  <a:schemeClr val="dk1"/>
                </a:solidFill>
              </a:rPr>
              <a:t>Data Privacy</a:t>
            </a:r>
            <a:endParaRPr sz="2600">
              <a:solidFill>
                <a:schemeClr val="dk1"/>
              </a:solidFill>
            </a:endParaRPr>
          </a:p>
          <a:p>
            <a:pPr indent="-393700" lvl="0" marL="457200" rtl="0" algn="l">
              <a:spcBef>
                <a:spcPts val="0"/>
              </a:spcBef>
              <a:spcAft>
                <a:spcPts val="0"/>
              </a:spcAft>
              <a:buClr>
                <a:schemeClr val="dk1"/>
              </a:buClr>
              <a:buSzPts val="2600"/>
              <a:buChar char="-"/>
            </a:pPr>
            <a:r>
              <a:rPr lang="en-US" sz="2600">
                <a:solidFill>
                  <a:schemeClr val="dk1"/>
                </a:solidFill>
              </a:rPr>
              <a:t>Websites can contain private IP addresses and phone numbers</a:t>
            </a:r>
            <a:endParaRPr sz="2600">
              <a:solidFill>
                <a:schemeClr val="dk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2"/>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Fine-tuning (Post-training)</a:t>
            </a:r>
            <a:endParaRPr/>
          </a:p>
        </p:txBody>
      </p:sp>
      <p:pic>
        <p:nvPicPr>
          <p:cNvPr id="366" name="Google Shape;366;p52" title="Screenshot 2026-01-19 at 8.15.27 PM.png"/>
          <p:cNvPicPr preferRelativeResize="0"/>
          <p:nvPr/>
        </p:nvPicPr>
        <p:blipFill>
          <a:blip r:embed="rId3">
            <a:alphaModFix/>
          </a:blip>
          <a:stretch>
            <a:fillRect/>
          </a:stretch>
        </p:blipFill>
        <p:spPr>
          <a:xfrm>
            <a:off x="664100" y="1934474"/>
            <a:ext cx="10863798" cy="4425101"/>
          </a:xfrm>
          <a:prstGeom prst="rect">
            <a:avLst/>
          </a:prstGeom>
          <a:noFill/>
          <a:ln>
            <a:noFill/>
          </a:ln>
        </p:spPr>
      </p:pic>
      <p:sp>
        <p:nvSpPr>
          <p:cNvPr id="367" name="Google Shape;367;p52"/>
          <p:cNvSpPr txBox="1"/>
          <p:nvPr/>
        </p:nvSpPr>
        <p:spPr>
          <a:xfrm>
            <a:off x="1775575" y="1134075"/>
            <a:ext cx="88662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600">
                <a:solidFill>
                  <a:schemeClr val="dk1"/>
                </a:solidFill>
              </a:rPr>
              <a:t>• </a:t>
            </a:r>
            <a:r>
              <a:rPr lang="en-US" sz="2000"/>
              <a:t>What happens if we need our LLM to work well on a domain it didn't see in pretraining? Perhaps some specific medical or legal domain?</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3"/>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Fine-tuning (Post-training)</a:t>
            </a:r>
            <a:endParaRPr/>
          </a:p>
        </p:txBody>
      </p:sp>
      <p:sp>
        <p:nvSpPr>
          <p:cNvPr id="373" name="Google Shape;373;p53"/>
          <p:cNvSpPr txBox="1"/>
          <p:nvPr/>
        </p:nvSpPr>
        <p:spPr>
          <a:xfrm>
            <a:off x="1775575" y="1134075"/>
            <a:ext cx="8866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 </a:t>
            </a:r>
            <a:r>
              <a:rPr lang="en-US" sz="2500"/>
              <a:t>Taking a pretrained model and further adapting some or all of its parameters to some new data</a:t>
            </a:r>
            <a:endParaRPr sz="2500"/>
          </a:p>
          <a:p>
            <a:pPr indent="0" lvl="0" marL="0" rtl="0" algn="l">
              <a:spcBef>
                <a:spcPts val="0"/>
              </a:spcBef>
              <a:spcAft>
                <a:spcPts val="0"/>
              </a:spcAft>
              <a:buClr>
                <a:schemeClr val="dk1"/>
              </a:buClr>
              <a:buSzPts val="1100"/>
              <a:buFont typeface="Arial"/>
              <a:buNone/>
            </a:pPr>
            <a:r>
              <a:rPr lang="en-US" sz="2500">
                <a:solidFill>
                  <a:schemeClr val="dk1"/>
                </a:solidFill>
              </a:rPr>
              <a:t>• Hence sometimes called continued pretraining</a:t>
            </a:r>
            <a:endParaRPr sz="2500"/>
          </a:p>
        </p:txBody>
      </p:sp>
      <p:pic>
        <p:nvPicPr>
          <p:cNvPr id="374" name="Google Shape;374;p53" title="Screenshot 2026-01-19 at 8.28.59 PM.png"/>
          <p:cNvPicPr preferRelativeResize="0"/>
          <p:nvPr/>
        </p:nvPicPr>
        <p:blipFill>
          <a:blip r:embed="rId3">
            <a:alphaModFix/>
          </a:blip>
          <a:stretch>
            <a:fillRect/>
          </a:stretch>
        </p:blipFill>
        <p:spPr>
          <a:xfrm>
            <a:off x="1982826" y="2776275"/>
            <a:ext cx="7858025" cy="3729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4"/>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Few-shot Learning</a:t>
            </a:r>
            <a:endParaRPr/>
          </a:p>
        </p:txBody>
      </p:sp>
      <p:sp>
        <p:nvSpPr>
          <p:cNvPr id="380" name="Google Shape;380;p54"/>
          <p:cNvSpPr txBox="1"/>
          <p:nvPr/>
        </p:nvSpPr>
        <p:spPr>
          <a:xfrm>
            <a:off x="1738700" y="931300"/>
            <a:ext cx="8866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 </a:t>
            </a:r>
            <a:r>
              <a:rPr lang="en-US" sz="2500"/>
              <a:t>A machine learning approach that enables a model to generalize and make accurate predictions after being trained with only a small number of labeled examples per class</a:t>
            </a:r>
            <a:endParaRPr sz="2500"/>
          </a:p>
        </p:txBody>
      </p:sp>
      <p:pic>
        <p:nvPicPr>
          <p:cNvPr id="381" name="Google Shape;381;p54" title="Screenshot 2026-01-20 at 3.09.15 PM.png"/>
          <p:cNvPicPr preferRelativeResize="0"/>
          <p:nvPr/>
        </p:nvPicPr>
        <p:blipFill>
          <a:blip r:embed="rId3">
            <a:alphaModFix/>
          </a:blip>
          <a:stretch>
            <a:fillRect/>
          </a:stretch>
        </p:blipFill>
        <p:spPr>
          <a:xfrm>
            <a:off x="866838" y="2473275"/>
            <a:ext cx="10908124" cy="392185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55"/>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Zero-shot Learning</a:t>
            </a:r>
            <a:endParaRPr/>
          </a:p>
        </p:txBody>
      </p:sp>
      <p:sp>
        <p:nvSpPr>
          <p:cNvPr id="387" name="Google Shape;387;p55"/>
          <p:cNvSpPr txBox="1"/>
          <p:nvPr/>
        </p:nvSpPr>
        <p:spPr>
          <a:xfrm>
            <a:off x="1554350" y="1005025"/>
            <a:ext cx="88662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 </a:t>
            </a:r>
            <a:r>
              <a:rPr lang="en-US" sz="2500"/>
              <a:t>Zero-shot learning (ZSL) is an AI technique where models classify or understand new data/tasks they weren't explicitly trained on.</a:t>
            </a:r>
            <a:endParaRPr sz="2500"/>
          </a:p>
        </p:txBody>
      </p:sp>
      <p:pic>
        <p:nvPicPr>
          <p:cNvPr id="388" name="Google Shape;388;p55" title="Screenshot 2026-01-20 at 3.13.50 PM.png"/>
          <p:cNvPicPr preferRelativeResize="0"/>
          <p:nvPr/>
        </p:nvPicPr>
        <p:blipFill>
          <a:blip r:embed="rId3">
            <a:alphaModFix/>
          </a:blip>
          <a:stretch>
            <a:fillRect/>
          </a:stretch>
        </p:blipFill>
        <p:spPr>
          <a:xfrm>
            <a:off x="1791825" y="2344225"/>
            <a:ext cx="8608357" cy="4208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6"/>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Where do we use FT?</a:t>
            </a:r>
            <a:endParaRPr/>
          </a:p>
        </p:txBody>
      </p:sp>
      <p:sp>
        <p:nvSpPr>
          <p:cNvPr id="394" name="Google Shape;394;p56"/>
          <p:cNvSpPr txBox="1"/>
          <p:nvPr/>
        </p:nvSpPr>
        <p:spPr>
          <a:xfrm>
            <a:off x="1124700" y="843000"/>
            <a:ext cx="11067300" cy="634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 </a:t>
            </a:r>
            <a:r>
              <a:rPr lang="en-US" sz="2500"/>
              <a:t>Vertical Enhancement: Enhances the general-purpose expertise of large models, such as in healthcare, law, and finance.</a:t>
            </a:r>
            <a:endParaRPr sz="2500"/>
          </a:p>
          <a:p>
            <a:pPr indent="0" lvl="0" marL="0" rtl="0" algn="l">
              <a:spcBef>
                <a:spcPts val="0"/>
              </a:spcBef>
              <a:spcAft>
                <a:spcPts val="0"/>
              </a:spcAft>
              <a:buClr>
                <a:schemeClr val="dk1"/>
              </a:buClr>
              <a:buSzPts val="1100"/>
              <a:buFont typeface="Arial"/>
              <a:buNone/>
            </a:pPr>
            <a:r>
              <a:t/>
            </a:r>
            <a:endParaRPr sz="2500"/>
          </a:p>
          <a:p>
            <a:pPr indent="0" lvl="0" marL="0" rtl="0" algn="l">
              <a:spcBef>
                <a:spcPts val="0"/>
              </a:spcBef>
              <a:spcAft>
                <a:spcPts val="0"/>
              </a:spcAft>
              <a:buClr>
                <a:schemeClr val="dk1"/>
              </a:buClr>
              <a:buSzPts val="1100"/>
              <a:buFont typeface="Arial"/>
              <a:buNone/>
            </a:pPr>
            <a:r>
              <a:rPr lang="en-US" sz="2500">
                <a:solidFill>
                  <a:schemeClr val="dk1"/>
                </a:solidFill>
              </a:rPr>
              <a:t>• </a:t>
            </a:r>
            <a:r>
              <a:rPr lang="en-US" sz="2500"/>
              <a:t>Task Specialization: Optimizes for specific scenarios and tasks, such as question answering systems, text classification, and named entity recognition.</a:t>
            </a:r>
            <a:endParaRPr sz="2500"/>
          </a:p>
          <a:p>
            <a:pPr indent="0" lvl="0" marL="0" rtl="0" algn="l">
              <a:spcBef>
                <a:spcPts val="0"/>
              </a:spcBef>
              <a:spcAft>
                <a:spcPts val="0"/>
              </a:spcAft>
              <a:buClr>
                <a:schemeClr val="dk1"/>
              </a:buClr>
              <a:buSzPts val="1100"/>
              <a:buFont typeface="Arial"/>
              <a:buNone/>
            </a:pPr>
            <a:r>
              <a:t/>
            </a:r>
            <a:endParaRPr sz="2500"/>
          </a:p>
          <a:p>
            <a:pPr indent="0" lvl="0" marL="0" rtl="0" algn="l">
              <a:spcBef>
                <a:spcPts val="0"/>
              </a:spcBef>
              <a:spcAft>
                <a:spcPts val="0"/>
              </a:spcAft>
              <a:buClr>
                <a:schemeClr val="dk1"/>
              </a:buClr>
              <a:buSzPts val="1100"/>
              <a:buFont typeface="Arial"/>
              <a:buNone/>
            </a:pPr>
            <a:r>
              <a:rPr lang="en-US" sz="2500">
                <a:solidFill>
                  <a:schemeClr val="dk1"/>
                </a:solidFill>
              </a:rPr>
              <a:t>• </a:t>
            </a:r>
            <a:r>
              <a:rPr lang="en-US" sz="2500"/>
              <a:t>Language Localization: Adapts models primarily trained on English or Chinese to other languages.</a:t>
            </a:r>
            <a:endParaRPr sz="2500"/>
          </a:p>
          <a:p>
            <a:pPr indent="0" lvl="0" marL="0" rtl="0" algn="l">
              <a:spcBef>
                <a:spcPts val="0"/>
              </a:spcBef>
              <a:spcAft>
                <a:spcPts val="0"/>
              </a:spcAft>
              <a:buClr>
                <a:schemeClr val="dk1"/>
              </a:buClr>
              <a:buSzPts val="1100"/>
              <a:buFont typeface="Arial"/>
              <a:buNone/>
            </a:pPr>
            <a:r>
              <a:t/>
            </a:r>
            <a:endParaRPr sz="2500"/>
          </a:p>
          <a:p>
            <a:pPr indent="0" lvl="0" marL="0" rtl="0" algn="l">
              <a:spcBef>
                <a:spcPts val="0"/>
              </a:spcBef>
              <a:spcAft>
                <a:spcPts val="0"/>
              </a:spcAft>
              <a:buClr>
                <a:schemeClr val="dk1"/>
              </a:buClr>
              <a:buSzPts val="1100"/>
              <a:buFont typeface="Arial"/>
              <a:buNone/>
            </a:pPr>
            <a:r>
              <a:rPr lang="en-US" sz="2500">
                <a:solidFill>
                  <a:schemeClr val="dk1"/>
                </a:solidFill>
              </a:rPr>
              <a:t>• </a:t>
            </a:r>
            <a:r>
              <a:rPr lang="en-US" sz="2500"/>
              <a:t>Tone and Style Adjustment: Adjusts the model's output style to better match specific expressions or tones.</a:t>
            </a:r>
            <a:endParaRPr sz="2500"/>
          </a:p>
          <a:p>
            <a:pPr indent="0" lvl="0" marL="0" rtl="0" algn="l">
              <a:spcBef>
                <a:spcPts val="0"/>
              </a:spcBef>
              <a:spcAft>
                <a:spcPts val="0"/>
              </a:spcAft>
              <a:buClr>
                <a:schemeClr val="dk1"/>
              </a:buClr>
              <a:buSzPts val="1100"/>
              <a:buFont typeface="Arial"/>
              <a:buNone/>
            </a:pPr>
            <a:r>
              <a:t/>
            </a:r>
            <a:endParaRPr sz="2500"/>
          </a:p>
          <a:p>
            <a:pPr indent="0" lvl="0" marL="0" rtl="0" algn="l">
              <a:spcBef>
                <a:spcPts val="0"/>
              </a:spcBef>
              <a:spcAft>
                <a:spcPts val="0"/>
              </a:spcAft>
              <a:buClr>
                <a:schemeClr val="dk1"/>
              </a:buClr>
              <a:buSzPts val="1100"/>
              <a:buFont typeface="Arial"/>
              <a:buNone/>
            </a:pPr>
            <a:r>
              <a:rPr lang="en-US" sz="2500">
                <a:solidFill>
                  <a:schemeClr val="dk1"/>
                </a:solidFill>
              </a:rPr>
              <a:t>• </a:t>
            </a:r>
            <a:r>
              <a:rPr lang="en-US" sz="2500"/>
              <a:t>Security Enhancement: Reduces the likelihood of the model generating harmful or inappropriate content through fine-tuning.</a:t>
            </a:r>
            <a:endParaRPr sz="2500"/>
          </a:p>
          <a:p>
            <a:pPr indent="0" lvl="0" marL="0" rtl="0" algn="l">
              <a:spcBef>
                <a:spcPts val="0"/>
              </a:spcBef>
              <a:spcAft>
                <a:spcPts val="0"/>
              </a:spcAft>
              <a:buNone/>
            </a:pPr>
            <a:r>
              <a:t/>
            </a:r>
            <a:endParaRPr sz="2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sp>
        <p:nvSpPr>
          <p:cNvPr id="80" name="Google Shape;80;p12"/>
          <p:cNvSpPr txBox="1"/>
          <p:nvPr>
            <p:ph type="title"/>
          </p:nvPr>
        </p:nvSpPr>
        <p:spPr>
          <a:xfrm>
            <a:off x="711200" y="0"/>
            <a:ext cx="109728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200">
                <a:solidFill>
                  <a:srgbClr val="0052D9"/>
                </a:solidFill>
              </a:rPr>
              <a:t>Generative vs. Discriminative</a:t>
            </a:r>
            <a:endParaRPr b="1" sz="3200">
              <a:solidFill>
                <a:srgbClr val="0052D9"/>
              </a:solidFill>
            </a:endParaRPr>
          </a:p>
        </p:txBody>
      </p:sp>
      <p:pic>
        <p:nvPicPr>
          <p:cNvPr id="81" name="Google Shape;81;p12" title="Screenshot 2026-01-11 at 10.39.29 PM.png"/>
          <p:cNvPicPr preferRelativeResize="0"/>
          <p:nvPr/>
        </p:nvPicPr>
        <p:blipFill>
          <a:blip r:embed="rId3">
            <a:alphaModFix/>
          </a:blip>
          <a:stretch>
            <a:fillRect/>
          </a:stretch>
        </p:blipFill>
        <p:spPr>
          <a:xfrm>
            <a:off x="152400" y="934075"/>
            <a:ext cx="11887199" cy="4735438"/>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57"/>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How to collect FT data? </a:t>
            </a:r>
            <a:endParaRPr/>
          </a:p>
        </p:txBody>
      </p:sp>
      <p:sp>
        <p:nvSpPr>
          <p:cNvPr id="400" name="Google Shape;400;p57"/>
          <p:cNvSpPr txBox="1"/>
          <p:nvPr/>
        </p:nvSpPr>
        <p:spPr>
          <a:xfrm>
            <a:off x="923000" y="728525"/>
            <a:ext cx="11067300" cy="634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p>
          <a:p>
            <a:pPr indent="0" lvl="0" marL="0" rtl="0" algn="l">
              <a:spcBef>
                <a:spcPts val="0"/>
              </a:spcBef>
              <a:spcAft>
                <a:spcPts val="0"/>
              </a:spcAft>
              <a:buNone/>
            </a:pPr>
            <a:r>
              <a:rPr lang="en-US" sz="2500">
                <a:solidFill>
                  <a:schemeClr val="dk1"/>
                </a:solidFill>
              </a:rPr>
              <a:t>• </a:t>
            </a:r>
            <a:r>
              <a:rPr b="1" lang="en-US" sz="2500">
                <a:solidFill>
                  <a:schemeClr val="dk1"/>
                </a:solidFill>
              </a:rPr>
              <a:t>Web data + manual rewriting</a:t>
            </a:r>
            <a:r>
              <a:rPr lang="en-US" sz="2500">
                <a:solidFill>
                  <a:schemeClr val="dk1"/>
                </a:solidFill>
              </a:rPr>
              <a:t>: after the data is crawled, it usually needs to be manually reviewed and rewritten to ensure data quality and applicability.</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solidFill>
                  <a:schemeClr val="dk1"/>
                </a:solidFill>
              </a:rPr>
              <a:t>• </a:t>
            </a:r>
            <a:r>
              <a:rPr b="1" lang="en-US" sz="2500"/>
              <a:t>Production data + manual rewriting</a:t>
            </a:r>
            <a:r>
              <a:rPr lang="en-US" sz="2500"/>
              <a:t>: data may come from closed-source LLM responses and may lack the characteristics of real human conversations.</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solidFill>
                  <a:schemeClr val="dk1"/>
                </a:solidFill>
              </a:rPr>
              <a:t>• </a:t>
            </a:r>
            <a:r>
              <a:rPr b="1" lang="en-US" sz="2500"/>
              <a:t>Social media data + </a:t>
            </a:r>
            <a:r>
              <a:rPr b="1" lang="en-US" sz="2500">
                <a:solidFill>
                  <a:schemeClr val="dk1"/>
                </a:solidFill>
              </a:rPr>
              <a:t>manual rewriting</a:t>
            </a:r>
            <a:r>
              <a:rPr lang="en-US" sz="2500">
                <a:solidFill>
                  <a:schemeClr val="dk1"/>
                </a:solidFill>
              </a:rPr>
              <a:t>: when exporting to social media platforms, it is important to handle issues involving privacy information (PII), such as name, ID number, and phone number.</a:t>
            </a:r>
            <a:endParaRPr sz="2500"/>
          </a:p>
          <a:p>
            <a:pPr indent="0" lvl="0" marL="0" rtl="0" algn="l">
              <a:spcBef>
                <a:spcPts val="0"/>
              </a:spcBef>
              <a:spcAft>
                <a:spcPts val="0"/>
              </a:spcAft>
              <a:buNone/>
            </a:pPr>
            <a:r>
              <a:t/>
            </a:r>
            <a:endParaRPr sz="2500"/>
          </a:p>
          <a:p>
            <a:pPr indent="0" lvl="0" marL="0" rtl="0" algn="l">
              <a:spcBef>
                <a:spcPts val="0"/>
              </a:spcBef>
              <a:spcAft>
                <a:spcPts val="0"/>
              </a:spcAft>
              <a:buNone/>
            </a:pPr>
            <a:r>
              <a:rPr lang="en-US" sz="2500">
                <a:solidFill>
                  <a:schemeClr val="dk1"/>
                </a:solidFill>
              </a:rPr>
              <a:t>• </a:t>
            </a:r>
            <a:r>
              <a:rPr b="1" lang="en-US" sz="2500">
                <a:solidFill>
                  <a:schemeClr val="dk1"/>
                </a:solidFill>
              </a:rPr>
              <a:t>Public dataset</a:t>
            </a:r>
            <a:r>
              <a:rPr lang="en-US" sz="2500"/>
              <a:t>: By making good use of these public datasets, we can provide the model with rich role-playing training materials, thereby improving the model's dialogue ability and role performance.</a:t>
            </a:r>
            <a:endParaRPr sz="2500"/>
          </a:p>
          <a:p>
            <a:pPr indent="0" lvl="0" marL="0" rtl="0" algn="l">
              <a:spcBef>
                <a:spcPts val="0"/>
              </a:spcBef>
              <a:spcAft>
                <a:spcPts val="0"/>
              </a:spcAft>
              <a:buNone/>
            </a:pPr>
            <a:r>
              <a:t/>
            </a:r>
            <a:endParaRPr sz="25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8"/>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FT Data Augmentation (1) </a:t>
            </a:r>
            <a:endParaRPr/>
          </a:p>
        </p:txBody>
      </p:sp>
      <p:sp>
        <p:nvSpPr>
          <p:cNvPr id="406" name="Google Shape;406;p58"/>
          <p:cNvSpPr txBox="1"/>
          <p:nvPr/>
        </p:nvSpPr>
        <p:spPr>
          <a:xfrm>
            <a:off x="1043000" y="890400"/>
            <a:ext cx="105558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 </a:t>
            </a:r>
            <a:r>
              <a:rPr lang="en-US" sz="2500"/>
              <a:t>Synonym Substitution: Using a thesaurus or pre-trained word embedding models, replace certain words in a sentence. This method can increase linguistic diversity while preserving the original semantics.</a:t>
            </a:r>
            <a:endParaRPr sz="2500"/>
          </a:p>
          <a:p>
            <a:pPr indent="0" lvl="0" marL="0" rtl="0" algn="l">
              <a:spcBef>
                <a:spcPts val="0"/>
              </a:spcBef>
              <a:spcAft>
                <a:spcPts val="0"/>
              </a:spcAft>
              <a:buClr>
                <a:schemeClr val="dk1"/>
              </a:buClr>
              <a:buSzPts val="1100"/>
              <a:buFont typeface="Arial"/>
              <a:buNone/>
            </a:pPr>
            <a:r>
              <a:t/>
            </a:r>
            <a:endParaRPr sz="2500"/>
          </a:p>
          <a:p>
            <a:pPr indent="0" lvl="0" marL="0" rtl="0" algn="l">
              <a:spcBef>
                <a:spcPts val="0"/>
              </a:spcBef>
              <a:spcAft>
                <a:spcPts val="0"/>
              </a:spcAft>
              <a:buClr>
                <a:schemeClr val="dk1"/>
              </a:buClr>
              <a:buSzPts val="1100"/>
              <a:buFont typeface="Arial"/>
              <a:buNone/>
            </a:pPr>
            <a:r>
              <a:rPr lang="en-US" sz="2500">
                <a:solidFill>
                  <a:schemeClr val="dk1"/>
                </a:solidFill>
              </a:rPr>
              <a:t>• </a:t>
            </a:r>
            <a:r>
              <a:rPr lang="en-US" sz="2500"/>
              <a:t>Back Translation: Translate the original text into another language and then back. This method can generate different sentence structures expressing the same meaning.</a:t>
            </a:r>
            <a:endParaRPr sz="2500"/>
          </a:p>
          <a:p>
            <a:pPr indent="0" lvl="0" marL="0" rtl="0" algn="l">
              <a:spcBef>
                <a:spcPts val="0"/>
              </a:spcBef>
              <a:spcAft>
                <a:spcPts val="0"/>
              </a:spcAft>
              <a:buNone/>
            </a:pPr>
            <a:r>
              <a:t/>
            </a:r>
            <a:endParaRPr sz="2500"/>
          </a:p>
        </p:txBody>
      </p:sp>
      <p:pic>
        <p:nvPicPr>
          <p:cNvPr id="407" name="Google Shape;407;p58" title="1.png"/>
          <p:cNvPicPr preferRelativeResize="0"/>
          <p:nvPr/>
        </p:nvPicPr>
        <p:blipFill>
          <a:blip r:embed="rId3">
            <a:alphaModFix/>
          </a:blip>
          <a:stretch>
            <a:fillRect/>
          </a:stretch>
        </p:blipFill>
        <p:spPr>
          <a:xfrm>
            <a:off x="2596775" y="4153500"/>
            <a:ext cx="6998454" cy="23996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9"/>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FT Data Augmentation (2)</a:t>
            </a:r>
            <a:endParaRPr/>
          </a:p>
        </p:txBody>
      </p:sp>
      <p:sp>
        <p:nvSpPr>
          <p:cNvPr id="413" name="Google Shape;413;p59"/>
          <p:cNvSpPr txBox="1"/>
          <p:nvPr/>
        </p:nvSpPr>
        <p:spPr>
          <a:xfrm>
            <a:off x="1288225" y="1117750"/>
            <a:ext cx="8922900" cy="441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 Contextual Expansion: Add more contextual information to existing dialogues, making them richer and more natural.</a:t>
            </a:r>
            <a:endParaRPr sz="2500">
              <a:solidFill>
                <a:schemeClr val="dk1"/>
              </a:solidFill>
            </a:endParaRPr>
          </a:p>
          <a:p>
            <a:pPr indent="0" lvl="0" marL="0" rtl="0" algn="l">
              <a:spcBef>
                <a:spcPts val="0"/>
              </a:spcBef>
              <a:spcAft>
                <a:spcPts val="0"/>
              </a:spcAft>
              <a:buNone/>
            </a:pPr>
            <a:r>
              <a:t/>
            </a:r>
            <a:endParaRPr sz="2500">
              <a:solidFill>
                <a:schemeClr val="dk1"/>
              </a:solidFill>
            </a:endParaRPr>
          </a:p>
          <a:p>
            <a:pPr indent="0" lvl="0" marL="0" rtl="0" algn="l">
              <a:spcBef>
                <a:spcPts val="0"/>
              </a:spcBef>
              <a:spcAft>
                <a:spcPts val="0"/>
              </a:spcAft>
              <a:buNone/>
            </a:pPr>
            <a:r>
              <a:rPr lang="en-US" sz="2500">
                <a:solidFill>
                  <a:schemeClr val="dk1"/>
                </a:solidFill>
              </a:rPr>
              <a:t>• Sentence Restructuring: Break long sentences into shorter sentences, or combine multiple short sentences into longer sentences, increasing the diversity of sentence structures.</a:t>
            </a:r>
            <a:endParaRPr sz="2500">
              <a:solidFill>
                <a:schemeClr val="dk1"/>
              </a:solidFill>
            </a:endParaRPr>
          </a:p>
          <a:p>
            <a:pPr indent="0" lvl="0" marL="0" rtl="0" algn="l">
              <a:spcBef>
                <a:spcPts val="0"/>
              </a:spcBef>
              <a:spcAft>
                <a:spcPts val="0"/>
              </a:spcAft>
              <a:buNone/>
            </a:pPr>
            <a:r>
              <a:t/>
            </a:r>
            <a:endParaRPr sz="2500">
              <a:solidFill>
                <a:schemeClr val="dk1"/>
              </a:solidFill>
            </a:endParaRPr>
          </a:p>
          <a:p>
            <a:pPr indent="0" lvl="0" marL="0" rtl="0" algn="l">
              <a:spcBef>
                <a:spcPts val="0"/>
              </a:spcBef>
              <a:spcAft>
                <a:spcPts val="0"/>
              </a:spcAft>
              <a:buNone/>
            </a:pPr>
            <a:r>
              <a:rPr lang="en-US" sz="2500">
                <a:solidFill>
                  <a:schemeClr val="dk1"/>
                </a:solidFill>
              </a:rPr>
              <a:t>• Text Generation: Utilize existing large language models to generate new and similar text. This method can generate a large amount of new data, but it requires careful control of the quality and relevance of the generated content.</a:t>
            </a:r>
            <a:endParaRPr sz="25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60"/>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Data Augmentation with LLMs (1)</a:t>
            </a:r>
            <a:endParaRPr/>
          </a:p>
        </p:txBody>
      </p:sp>
      <p:pic>
        <p:nvPicPr>
          <p:cNvPr id="419" name="Google Shape;419;p60" title="Screenshot 2026-01-20 at 11.41.41 AM.png"/>
          <p:cNvPicPr preferRelativeResize="0"/>
          <p:nvPr/>
        </p:nvPicPr>
        <p:blipFill>
          <a:blip r:embed="rId3">
            <a:alphaModFix/>
          </a:blip>
          <a:stretch>
            <a:fillRect/>
          </a:stretch>
        </p:blipFill>
        <p:spPr>
          <a:xfrm>
            <a:off x="4490725" y="843061"/>
            <a:ext cx="4756140" cy="5824665"/>
          </a:xfrm>
          <a:prstGeom prst="rect">
            <a:avLst/>
          </a:prstGeom>
          <a:noFill/>
          <a:ln>
            <a:noFill/>
          </a:ln>
        </p:spPr>
      </p:pic>
      <p:sp>
        <p:nvSpPr>
          <p:cNvPr id="420" name="Google Shape;420;p60"/>
          <p:cNvSpPr txBox="1"/>
          <p:nvPr/>
        </p:nvSpPr>
        <p:spPr>
          <a:xfrm>
            <a:off x="1041975" y="1837625"/>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content e</a:t>
            </a:r>
            <a:r>
              <a:rPr lang="en-US" sz="2500">
                <a:solidFill>
                  <a:schemeClr val="dk1"/>
                </a:solidFill>
              </a:rPr>
              <a:t>xpansion</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61"/>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Data Augmentation with LLMs (2)</a:t>
            </a:r>
            <a:endParaRPr/>
          </a:p>
        </p:txBody>
      </p:sp>
      <p:pic>
        <p:nvPicPr>
          <p:cNvPr id="426" name="Google Shape;426;p61" title="Screenshot 2026-01-20 at 11.44.56 AM.png"/>
          <p:cNvPicPr preferRelativeResize="0"/>
          <p:nvPr/>
        </p:nvPicPr>
        <p:blipFill>
          <a:blip r:embed="rId3">
            <a:alphaModFix/>
          </a:blip>
          <a:stretch>
            <a:fillRect/>
          </a:stretch>
        </p:blipFill>
        <p:spPr>
          <a:xfrm>
            <a:off x="2908450" y="1602100"/>
            <a:ext cx="6375101" cy="4981599"/>
          </a:xfrm>
          <a:prstGeom prst="rect">
            <a:avLst/>
          </a:prstGeom>
          <a:noFill/>
          <a:ln>
            <a:noFill/>
          </a:ln>
        </p:spPr>
      </p:pic>
      <p:sp>
        <p:nvSpPr>
          <p:cNvPr id="427" name="Google Shape;427;p61"/>
          <p:cNvSpPr txBox="1"/>
          <p:nvPr/>
        </p:nvSpPr>
        <p:spPr>
          <a:xfrm>
            <a:off x="947250" y="880613"/>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scenario change</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2"/>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Data Augmentation with LLMs (3)</a:t>
            </a:r>
            <a:endParaRPr/>
          </a:p>
        </p:txBody>
      </p:sp>
      <p:pic>
        <p:nvPicPr>
          <p:cNvPr id="433" name="Google Shape;433;p62" title="Screenshot 2026-01-20 at 11.47.09 AM.png"/>
          <p:cNvPicPr preferRelativeResize="0"/>
          <p:nvPr/>
        </p:nvPicPr>
        <p:blipFill>
          <a:blip r:embed="rId3">
            <a:alphaModFix/>
          </a:blip>
          <a:stretch>
            <a:fillRect/>
          </a:stretch>
        </p:blipFill>
        <p:spPr>
          <a:xfrm>
            <a:off x="2974325" y="1506350"/>
            <a:ext cx="7069150" cy="5009826"/>
          </a:xfrm>
          <a:prstGeom prst="rect">
            <a:avLst/>
          </a:prstGeom>
          <a:noFill/>
          <a:ln>
            <a:noFill/>
          </a:ln>
        </p:spPr>
      </p:pic>
      <p:sp>
        <p:nvSpPr>
          <p:cNvPr id="434" name="Google Shape;434;p62"/>
          <p:cNvSpPr txBox="1"/>
          <p:nvPr/>
        </p:nvSpPr>
        <p:spPr>
          <a:xfrm>
            <a:off x="1117750" y="832738"/>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style transfer</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3"/>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Instruction Data (1)</a:t>
            </a:r>
            <a:endParaRPr/>
          </a:p>
        </p:txBody>
      </p:sp>
      <p:sp>
        <p:nvSpPr>
          <p:cNvPr id="440" name="Google Shape;440;p63"/>
          <p:cNvSpPr txBox="1"/>
          <p:nvPr/>
        </p:nvSpPr>
        <p:spPr>
          <a:xfrm>
            <a:off x="1117750" y="728526"/>
            <a:ext cx="9869400" cy="130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 </a:t>
            </a:r>
            <a:r>
              <a:rPr lang="en-US" sz="2400">
                <a:solidFill>
                  <a:schemeClr val="dk1"/>
                </a:solidFill>
              </a:rPr>
              <a:t>The purpose of instruction fine-tuning is to enable the model to better understand and execute human-provided instructions, to significantly improve zero-shot capability for unseen tasks.</a:t>
            </a:r>
            <a:endParaRPr sz="2400"/>
          </a:p>
        </p:txBody>
      </p:sp>
      <p:pic>
        <p:nvPicPr>
          <p:cNvPr id="441" name="Google Shape;441;p63" title="Screenshot 2026-01-20 at 1.39.58 PM.png"/>
          <p:cNvPicPr preferRelativeResize="0"/>
          <p:nvPr/>
        </p:nvPicPr>
        <p:blipFill>
          <a:blip r:embed="rId3">
            <a:alphaModFix/>
          </a:blip>
          <a:stretch>
            <a:fillRect/>
          </a:stretch>
        </p:blipFill>
        <p:spPr>
          <a:xfrm>
            <a:off x="3442300" y="2036826"/>
            <a:ext cx="6243837" cy="45163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64"/>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Instruction Data (2)</a:t>
            </a:r>
            <a:endParaRPr/>
          </a:p>
        </p:txBody>
      </p:sp>
      <p:sp>
        <p:nvSpPr>
          <p:cNvPr id="447" name="Google Shape;447;p64"/>
          <p:cNvSpPr txBox="1"/>
          <p:nvPr/>
        </p:nvSpPr>
        <p:spPr>
          <a:xfrm>
            <a:off x="1117750" y="728525"/>
            <a:ext cx="108726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a:t>
            </a:r>
            <a:r>
              <a:rPr lang="en-US" sz="2500">
                <a:solidFill>
                  <a:schemeClr val="dk1"/>
                </a:solidFill>
              </a:rPr>
              <a:t>The language model performs supervised fine-tuning on this data, taking the task instructions and input as inputs to the language model to generate the corresponding output.</a:t>
            </a:r>
            <a:endParaRPr sz="2400"/>
          </a:p>
        </p:txBody>
      </p:sp>
      <p:pic>
        <p:nvPicPr>
          <p:cNvPr id="448" name="Google Shape;448;p64" title="Screenshot 2026-01-20 at 1.51.56 PM.png"/>
          <p:cNvPicPr preferRelativeResize="0"/>
          <p:nvPr/>
        </p:nvPicPr>
        <p:blipFill>
          <a:blip r:embed="rId3">
            <a:alphaModFix/>
          </a:blip>
          <a:stretch>
            <a:fillRect/>
          </a:stretch>
        </p:blipFill>
        <p:spPr>
          <a:xfrm>
            <a:off x="4238126" y="1971450"/>
            <a:ext cx="5240675" cy="4754324"/>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5"/>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Instruction Data (3)</a:t>
            </a:r>
            <a:endParaRPr/>
          </a:p>
        </p:txBody>
      </p:sp>
      <p:sp>
        <p:nvSpPr>
          <p:cNvPr id="454" name="Google Shape;454;p65"/>
          <p:cNvSpPr txBox="1"/>
          <p:nvPr/>
        </p:nvSpPr>
        <p:spPr>
          <a:xfrm>
            <a:off x="1117750" y="728525"/>
            <a:ext cx="108726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•The language model performs supervised fine-tuning on this data, taking the task instructions and input as inputs to the language model to generate the corresponding output.</a:t>
            </a:r>
            <a:endParaRPr sz="2400"/>
          </a:p>
        </p:txBody>
      </p:sp>
      <p:pic>
        <p:nvPicPr>
          <p:cNvPr id="455" name="Google Shape;455;p65" title="Screenshot 2026-01-20 at 1.31.10 PM.png"/>
          <p:cNvPicPr preferRelativeResize="0"/>
          <p:nvPr/>
        </p:nvPicPr>
        <p:blipFill>
          <a:blip r:embed="rId3">
            <a:alphaModFix/>
          </a:blip>
          <a:stretch>
            <a:fillRect/>
          </a:stretch>
        </p:blipFill>
        <p:spPr>
          <a:xfrm>
            <a:off x="2530450" y="2416775"/>
            <a:ext cx="7396001" cy="3943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66"/>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Instruction Data (4)</a:t>
            </a:r>
            <a:endParaRPr/>
          </a:p>
        </p:txBody>
      </p:sp>
      <p:sp>
        <p:nvSpPr>
          <p:cNvPr id="461" name="Google Shape;461;p66"/>
          <p:cNvSpPr txBox="1"/>
          <p:nvPr/>
        </p:nvSpPr>
        <p:spPr>
          <a:xfrm>
            <a:off x="1117750" y="728525"/>
            <a:ext cx="108726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 As the model size and the number of instruction tuning tasks increase, the model performance gradually improves. When the number of tasks exceeds 282, the model performance does not change significantly. </a:t>
            </a:r>
            <a:endParaRPr sz="2400"/>
          </a:p>
        </p:txBody>
      </p:sp>
      <p:pic>
        <p:nvPicPr>
          <p:cNvPr id="462" name="Google Shape;462;p66" title="Screenshot 2026-01-20 at 2.09.31 PM.png"/>
          <p:cNvPicPr preferRelativeResize="0"/>
          <p:nvPr/>
        </p:nvPicPr>
        <p:blipFill>
          <a:blip r:embed="rId3">
            <a:alphaModFix/>
          </a:blip>
          <a:stretch>
            <a:fillRect/>
          </a:stretch>
        </p:blipFill>
        <p:spPr>
          <a:xfrm>
            <a:off x="2252800" y="2349675"/>
            <a:ext cx="8602499" cy="37844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3"/>
          <p:cNvSpPr txBox="1"/>
          <p:nvPr>
            <p:ph type="title"/>
          </p:nvPr>
        </p:nvSpPr>
        <p:spPr>
          <a:xfrm>
            <a:off x="711200" y="0"/>
            <a:ext cx="10972800" cy="8382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b="1" lang="en-US" sz="3200">
                <a:solidFill>
                  <a:srgbClr val="0052D9"/>
                </a:solidFill>
              </a:rPr>
              <a:t>P(x|y) or P(y|x) ?</a:t>
            </a:r>
            <a:endParaRPr b="1" sz="3200">
              <a:solidFill>
                <a:srgbClr val="0052D9"/>
              </a:solidFill>
            </a:endParaRPr>
          </a:p>
        </p:txBody>
      </p:sp>
      <p:pic>
        <p:nvPicPr>
          <p:cNvPr id="88" name="Google Shape;88;p13" title="Screenshot 2026-01-14 at 4.25.51 PM.png"/>
          <p:cNvPicPr preferRelativeResize="0"/>
          <p:nvPr/>
        </p:nvPicPr>
        <p:blipFill>
          <a:blip r:embed="rId3">
            <a:alphaModFix/>
          </a:blip>
          <a:stretch>
            <a:fillRect/>
          </a:stretch>
        </p:blipFill>
        <p:spPr>
          <a:xfrm>
            <a:off x="1846300" y="1067375"/>
            <a:ext cx="8702600" cy="5441775"/>
          </a:xfrm>
          <a:prstGeom prst="rect">
            <a:avLst/>
          </a:prstGeom>
          <a:noFill/>
          <a:ln>
            <a:noFill/>
          </a:ln>
        </p:spPr>
      </p:pic>
      <p:sp>
        <p:nvSpPr>
          <p:cNvPr id="89" name="Google Shape;89;p13"/>
          <p:cNvSpPr/>
          <p:nvPr/>
        </p:nvSpPr>
        <p:spPr>
          <a:xfrm flipH="1" rot="9091309">
            <a:off x="6095947" y="4940642"/>
            <a:ext cx="1607511" cy="323920"/>
          </a:xfrm>
          <a:prstGeom prst="rightArrow">
            <a:avLst>
              <a:gd fmla="val 50000" name="adj1"/>
              <a:gd fmla="val 50000" name="adj2"/>
            </a:avLst>
          </a:pr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chemeClr val="accent5"/>
              </a:solidFill>
            </a:endParaRPr>
          </a:p>
        </p:txBody>
      </p:sp>
      <p:pic>
        <p:nvPicPr>
          <p:cNvPr id="90" name="Google Shape;90;p13" title="1.jpeg"/>
          <p:cNvPicPr preferRelativeResize="0"/>
          <p:nvPr/>
        </p:nvPicPr>
        <p:blipFill>
          <a:blip r:embed="rId4">
            <a:alphaModFix/>
          </a:blip>
          <a:stretch>
            <a:fillRect/>
          </a:stretch>
        </p:blipFill>
        <p:spPr>
          <a:xfrm>
            <a:off x="7683447" y="3701900"/>
            <a:ext cx="706976" cy="1133824"/>
          </a:xfrm>
          <a:prstGeom prst="rect">
            <a:avLst/>
          </a:prstGeom>
          <a:noFill/>
          <a:ln>
            <a:noFill/>
          </a:ln>
        </p:spPr>
      </p:pic>
      <p:sp>
        <p:nvSpPr>
          <p:cNvPr id="91" name="Google Shape;91;p13"/>
          <p:cNvSpPr txBox="1"/>
          <p:nvPr/>
        </p:nvSpPr>
        <p:spPr>
          <a:xfrm rot="-1773362">
            <a:off x="6295471" y="4556367"/>
            <a:ext cx="982212" cy="442137"/>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600"/>
              <a:t>Cat?</a:t>
            </a:r>
            <a:endParaRPr b="1" sz="16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7"/>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Instruction Data (5)</a:t>
            </a:r>
            <a:endParaRPr/>
          </a:p>
        </p:txBody>
      </p:sp>
      <p:sp>
        <p:nvSpPr>
          <p:cNvPr id="468" name="Google Shape;468;p67"/>
          <p:cNvSpPr txBox="1"/>
          <p:nvPr/>
        </p:nvSpPr>
        <p:spPr>
          <a:xfrm>
            <a:off x="963200" y="728525"/>
            <a:ext cx="108726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a:t>
            </a:r>
            <a:r>
              <a:rPr lang="en-US" sz="2500">
                <a:solidFill>
                  <a:schemeClr val="dk1"/>
                </a:solidFill>
              </a:rPr>
              <a:t>Including COT data can improve model inference capabilities and further unlock zero-shot capabilities. Furthermore, instruction tuning without COT data will negatively impact performance on COT datasets, while instruction tuning with a mix of COT and non-COT data will result in models that perform well</a:t>
            </a:r>
            <a:r>
              <a:rPr lang="en-US" sz="2500">
                <a:solidFill>
                  <a:schemeClr val="dk1"/>
                </a:solidFill>
              </a:rPr>
              <a:t>.</a:t>
            </a:r>
            <a:endParaRPr sz="2400"/>
          </a:p>
        </p:txBody>
      </p:sp>
      <p:pic>
        <p:nvPicPr>
          <p:cNvPr id="469" name="Google Shape;469;p67" title="Screenshot 2026-01-20 at 2.46.10 PM.png"/>
          <p:cNvPicPr preferRelativeResize="0"/>
          <p:nvPr/>
        </p:nvPicPr>
        <p:blipFill>
          <a:blip r:embed="rId3">
            <a:alphaModFix/>
          </a:blip>
          <a:stretch>
            <a:fillRect/>
          </a:stretch>
        </p:blipFill>
        <p:spPr>
          <a:xfrm>
            <a:off x="2990288" y="2661200"/>
            <a:ext cx="6661229" cy="37159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8"/>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Data Efficiency (1)</a:t>
            </a:r>
            <a:endParaRPr/>
          </a:p>
        </p:txBody>
      </p:sp>
      <p:sp>
        <p:nvSpPr>
          <p:cNvPr id="475" name="Google Shape;475;p68"/>
          <p:cNvSpPr txBox="1"/>
          <p:nvPr/>
        </p:nvSpPr>
        <p:spPr>
          <a:xfrm>
            <a:off x="963200" y="728525"/>
            <a:ext cx="108726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 How many fine-tuning data we really need?</a:t>
            </a:r>
            <a:endParaRPr sz="2500">
              <a:solidFill>
                <a:schemeClr val="dk1"/>
              </a:solidFill>
            </a:endParaRPr>
          </a:p>
          <a:p>
            <a:pPr indent="0" lvl="0" marL="0" rtl="0" algn="l">
              <a:spcBef>
                <a:spcPts val="0"/>
              </a:spcBef>
              <a:spcAft>
                <a:spcPts val="0"/>
              </a:spcAft>
              <a:buNone/>
            </a:pPr>
            <a:r>
              <a:rPr lang="en-US" sz="2500">
                <a:solidFill>
                  <a:schemeClr val="dk1"/>
                </a:solidFill>
              </a:rPr>
              <a:t>• LIMA: Less Is More for Alignment - measure the relative importance of these two stages by training LIMA, a 65B parameter LLaMa language model fine-tuned with the standard supervised loss on only 1,000 carefully curated prompts and responses.</a:t>
            </a:r>
            <a:endParaRPr sz="2500">
              <a:solidFill>
                <a:schemeClr val="dk1"/>
              </a:solidFill>
            </a:endParaRPr>
          </a:p>
        </p:txBody>
      </p:sp>
      <p:pic>
        <p:nvPicPr>
          <p:cNvPr id="476" name="Google Shape;476;p68" title="1.png"/>
          <p:cNvPicPr preferRelativeResize="0"/>
          <p:nvPr/>
        </p:nvPicPr>
        <p:blipFill>
          <a:blip r:embed="rId3">
            <a:alphaModFix/>
          </a:blip>
          <a:stretch>
            <a:fillRect/>
          </a:stretch>
        </p:blipFill>
        <p:spPr>
          <a:xfrm>
            <a:off x="2085600" y="3542675"/>
            <a:ext cx="8222200" cy="19055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69"/>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Data Efficiency (2)</a:t>
            </a:r>
            <a:endParaRPr/>
          </a:p>
        </p:txBody>
      </p:sp>
      <p:sp>
        <p:nvSpPr>
          <p:cNvPr id="482" name="Google Shape;482;p69"/>
          <p:cNvSpPr txBox="1"/>
          <p:nvPr/>
        </p:nvSpPr>
        <p:spPr>
          <a:xfrm>
            <a:off x="963200" y="728525"/>
            <a:ext cx="108726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a:t>
            </a:r>
            <a:r>
              <a:rPr lang="en-US" sz="2500">
                <a:solidFill>
                  <a:schemeClr val="dk1"/>
                </a:solidFill>
              </a:rPr>
              <a:t>Training a model on a task where the prompt is uncertain will improve its ability to associate the prompt with a specific underlying concept (task), thus achieving better zero-shot performance when the prompt is not seen (easy, </a:t>
            </a:r>
            <a:r>
              <a:rPr lang="en-US" sz="2500">
                <a:solidFill>
                  <a:schemeClr val="dk1"/>
                </a:solidFill>
              </a:rPr>
              <a:t>ambiguous, difficult)</a:t>
            </a:r>
            <a:r>
              <a:rPr lang="en-US" sz="2500">
                <a:solidFill>
                  <a:schemeClr val="dk1"/>
                </a:solidFill>
              </a:rPr>
              <a:t>.</a:t>
            </a:r>
            <a:endParaRPr sz="2400"/>
          </a:p>
        </p:txBody>
      </p:sp>
      <p:pic>
        <p:nvPicPr>
          <p:cNvPr id="483" name="Google Shape;483;p69" title="Screenshot 2026-01-20 at 3.44.04 PM.png"/>
          <p:cNvPicPr preferRelativeResize="0"/>
          <p:nvPr/>
        </p:nvPicPr>
        <p:blipFill>
          <a:blip r:embed="rId3">
            <a:alphaModFix/>
          </a:blip>
          <a:stretch>
            <a:fillRect/>
          </a:stretch>
        </p:blipFill>
        <p:spPr>
          <a:xfrm>
            <a:off x="3644175" y="2422975"/>
            <a:ext cx="4903649" cy="41302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70"/>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Data Efficiency (3)</a:t>
            </a:r>
            <a:endParaRPr/>
          </a:p>
        </p:txBody>
      </p:sp>
      <p:sp>
        <p:nvSpPr>
          <p:cNvPr id="489" name="Google Shape;489;p70"/>
          <p:cNvSpPr txBox="1"/>
          <p:nvPr/>
        </p:nvSpPr>
        <p:spPr>
          <a:xfrm>
            <a:off x="963200" y="728525"/>
            <a:ext cx="108726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 A proactive instruction tuning method based on Prompt Uncertainty. This method estimates uncertainty by evaluating the degree of inconsistency between the model and the original prediction given complete and perturbed task instructions.</a:t>
            </a:r>
            <a:endParaRPr sz="2400"/>
          </a:p>
        </p:txBody>
      </p:sp>
      <p:pic>
        <p:nvPicPr>
          <p:cNvPr id="490" name="Google Shape;490;p70" title="Screenshot 2026-01-20 at 3.44.25 PM.png"/>
          <p:cNvPicPr preferRelativeResize="0"/>
          <p:nvPr/>
        </p:nvPicPr>
        <p:blipFill>
          <a:blip r:embed="rId3">
            <a:alphaModFix/>
          </a:blip>
          <a:stretch>
            <a:fillRect/>
          </a:stretch>
        </p:blipFill>
        <p:spPr>
          <a:xfrm>
            <a:off x="1978563" y="2837225"/>
            <a:ext cx="8684685" cy="3715976"/>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1"/>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Forms of Data: Alignment Data</a:t>
            </a:r>
            <a:endParaRPr/>
          </a:p>
        </p:txBody>
      </p:sp>
      <p:pic>
        <p:nvPicPr>
          <p:cNvPr id="496" name="Google Shape;496;p71" title="Screenshot 2026-01-21 at 3.10.34 PM.png"/>
          <p:cNvPicPr preferRelativeResize="0"/>
          <p:nvPr/>
        </p:nvPicPr>
        <p:blipFill>
          <a:blip r:embed="rId3">
            <a:alphaModFix/>
          </a:blip>
          <a:stretch>
            <a:fillRect/>
          </a:stretch>
        </p:blipFill>
        <p:spPr>
          <a:xfrm>
            <a:off x="651500" y="1154724"/>
            <a:ext cx="11338799" cy="522845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72"/>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Forms of Data: Instruction Tuning</a:t>
            </a:r>
            <a:endParaRPr/>
          </a:p>
        </p:txBody>
      </p:sp>
      <p:pic>
        <p:nvPicPr>
          <p:cNvPr id="502" name="Google Shape;502;p72" title="Screenshot 2026-01-21 at 3.10.08 PM.png"/>
          <p:cNvPicPr preferRelativeResize="0"/>
          <p:nvPr/>
        </p:nvPicPr>
        <p:blipFill>
          <a:blip r:embed="rId3">
            <a:alphaModFix/>
          </a:blip>
          <a:stretch>
            <a:fillRect/>
          </a:stretch>
        </p:blipFill>
        <p:spPr>
          <a:xfrm>
            <a:off x="1011000" y="918625"/>
            <a:ext cx="10619824" cy="56824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73"/>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Forms of Data: Instruction Tuning</a:t>
            </a:r>
            <a:endParaRPr/>
          </a:p>
        </p:txBody>
      </p:sp>
      <p:pic>
        <p:nvPicPr>
          <p:cNvPr id="508" name="Google Shape;508;p73" title="Screenshot 2026-01-21 at 3.10.21 PM.png"/>
          <p:cNvPicPr preferRelativeResize="0"/>
          <p:nvPr/>
        </p:nvPicPr>
        <p:blipFill>
          <a:blip r:embed="rId3">
            <a:alphaModFix/>
          </a:blip>
          <a:stretch>
            <a:fillRect/>
          </a:stretch>
        </p:blipFill>
        <p:spPr>
          <a:xfrm>
            <a:off x="1275425" y="1252300"/>
            <a:ext cx="10359052" cy="53069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74"/>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Multimodal Data (1)</a:t>
            </a:r>
            <a:endParaRPr/>
          </a:p>
        </p:txBody>
      </p:sp>
      <p:sp>
        <p:nvSpPr>
          <p:cNvPr id="514" name="Google Shape;514;p74"/>
          <p:cNvSpPr txBox="1"/>
          <p:nvPr/>
        </p:nvSpPr>
        <p:spPr>
          <a:xfrm>
            <a:off x="884600" y="927212"/>
            <a:ext cx="10872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 </a:t>
            </a:r>
            <a:r>
              <a:rPr lang="en-US" sz="2500">
                <a:solidFill>
                  <a:schemeClr val="dk1"/>
                </a:solidFill>
              </a:rPr>
              <a:t>Contextual understanding: Allows AI to grasp complex real-world scenarios by seeing, hearing, and reading simultaneously</a:t>
            </a:r>
            <a:r>
              <a:rPr lang="en-US" sz="2500">
                <a:solidFill>
                  <a:schemeClr val="dk1"/>
                </a:solidFill>
              </a:rPr>
              <a:t>.</a:t>
            </a:r>
            <a:endParaRPr sz="2400"/>
          </a:p>
        </p:txBody>
      </p:sp>
      <p:pic>
        <p:nvPicPr>
          <p:cNvPr id="515" name="Google Shape;515;p74" title="fig-8-2x.jpg"/>
          <p:cNvPicPr preferRelativeResize="0"/>
          <p:nvPr/>
        </p:nvPicPr>
        <p:blipFill>
          <a:blip r:embed="rId3">
            <a:alphaModFix/>
          </a:blip>
          <a:stretch>
            <a:fillRect/>
          </a:stretch>
        </p:blipFill>
        <p:spPr>
          <a:xfrm>
            <a:off x="2983675" y="1881500"/>
            <a:ext cx="6674451" cy="477780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75"/>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Multimodal Data (2)</a:t>
            </a:r>
            <a:endParaRPr/>
          </a:p>
        </p:txBody>
      </p:sp>
      <p:sp>
        <p:nvSpPr>
          <p:cNvPr id="521" name="Google Shape;521;p75"/>
          <p:cNvSpPr txBox="1"/>
          <p:nvPr/>
        </p:nvSpPr>
        <p:spPr>
          <a:xfrm>
            <a:off x="884600" y="880450"/>
            <a:ext cx="10872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 Key points of multimodal data: 1) quality of the single modal data; 2) joint content of the two/three modalities; 3) detailed information.</a:t>
            </a:r>
            <a:endParaRPr sz="2400"/>
          </a:p>
        </p:txBody>
      </p:sp>
      <p:pic>
        <p:nvPicPr>
          <p:cNvPr id="522" name="Google Shape;522;p75" title="Screenshot 2026-01-20 at 4.24.40 PM.png"/>
          <p:cNvPicPr preferRelativeResize="0"/>
          <p:nvPr/>
        </p:nvPicPr>
        <p:blipFill>
          <a:blip r:embed="rId3">
            <a:alphaModFix/>
          </a:blip>
          <a:stretch>
            <a:fillRect/>
          </a:stretch>
        </p:blipFill>
        <p:spPr>
          <a:xfrm>
            <a:off x="152400" y="2290975"/>
            <a:ext cx="11887201" cy="3250407"/>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76"/>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Multimodal Data (3)</a:t>
            </a:r>
            <a:endParaRPr/>
          </a:p>
        </p:txBody>
      </p:sp>
      <p:sp>
        <p:nvSpPr>
          <p:cNvPr id="528" name="Google Shape;528;p76"/>
          <p:cNvSpPr txBox="1"/>
          <p:nvPr/>
        </p:nvSpPr>
        <p:spPr>
          <a:xfrm>
            <a:off x="884600" y="945550"/>
            <a:ext cx="108726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 Image: removing </a:t>
            </a:r>
            <a:r>
              <a:rPr lang="en-US" sz="2500">
                <a:solidFill>
                  <a:schemeClr val="dk1"/>
                </a:solidFill>
              </a:rPr>
              <a:t>blurry</a:t>
            </a:r>
            <a:r>
              <a:rPr lang="en-US" sz="2500">
                <a:solidFill>
                  <a:schemeClr val="dk1"/>
                </a:solidFill>
              </a:rPr>
              <a:t> images, duplicates, increasing diversity;</a:t>
            </a:r>
            <a:endParaRPr sz="2500">
              <a:solidFill>
                <a:schemeClr val="dk1"/>
              </a:solidFill>
            </a:endParaRPr>
          </a:p>
          <a:p>
            <a:pPr indent="0" lvl="0" marL="0" rtl="0" algn="l">
              <a:spcBef>
                <a:spcPts val="0"/>
              </a:spcBef>
              <a:spcAft>
                <a:spcPts val="0"/>
              </a:spcAft>
              <a:buClr>
                <a:schemeClr val="dk1"/>
              </a:buClr>
              <a:buSzPts val="1100"/>
              <a:buFont typeface="Arial"/>
              <a:buNone/>
            </a:pPr>
            <a:r>
              <a:rPr lang="en-US" sz="2500">
                <a:solidFill>
                  <a:schemeClr val="dk1"/>
                </a:solidFill>
              </a:rPr>
              <a:t>• Text: all the methods mentioned in our previous slides </a:t>
            </a:r>
            <a:endParaRPr sz="2500">
              <a:solidFill>
                <a:schemeClr val="dk1"/>
              </a:solidFill>
            </a:endParaRPr>
          </a:p>
        </p:txBody>
      </p:sp>
      <p:pic>
        <p:nvPicPr>
          <p:cNvPr id="529" name="Google Shape;529;p76" title="Screenshot 2026-01-20 at 4.05.32 PM.png"/>
          <p:cNvPicPr preferRelativeResize="0"/>
          <p:nvPr/>
        </p:nvPicPr>
        <p:blipFill>
          <a:blip r:embed="rId3">
            <a:alphaModFix/>
          </a:blip>
          <a:stretch>
            <a:fillRect/>
          </a:stretch>
        </p:blipFill>
        <p:spPr>
          <a:xfrm>
            <a:off x="177050" y="4699500"/>
            <a:ext cx="11837900" cy="1707962"/>
          </a:xfrm>
          <a:prstGeom prst="rect">
            <a:avLst/>
          </a:prstGeom>
          <a:noFill/>
          <a:ln>
            <a:noFill/>
          </a:ln>
        </p:spPr>
      </p:pic>
      <p:pic>
        <p:nvPicPr>
          <p:cNvPr id="530" name="Google Shape;530;p76" title="Screenshot 2026-01-20 at 4.34.25 PM.png"/>
          <p:cNvPicPr preferRelativeResize="0"/>
          <p:nvPr/>
        </p:nvPicPr>
        <p:blipFill>
          <a:blip r:embed="rId4">
            <a:alphaModFix/>
          </a:blip>
          <a:stretch>
            <a:fillRect/>
          </a:stretch>
        </p:blipFill>
        <p:spPr>
          <a:xfrm>
            <a:off x="2105625" y="2052250"/>
            <a:ext cx="7424792" cy="2494850"/>
          </a:xfrm>
          <a:prstGeom prst="rect">
            <a:avLst/>
          </a:prstGeom>
          <a:noFill/>
          <a:ln>
            <a:noFill/>
          </a:ln>
        </p:spPr>
      </p:pic>
      <p:sp>
        <p:nvSpPr>
          <p:cNvPr id="531" name="Google Shape;531;p76"/>
          <p:cNvSpPr txBox="1"/>
          <p:nvPr/>
        </p:nvSpPr>
        <p:spPr>
          <a:xfrm>
            <a:off x="9441075" y="3014975"/>
            <a:ext cx="30000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BLIP</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4"/>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Generative AI</a:t>
            </a:r>
            <a:endParaRPr/>
          </a:p>
        </p:txBody>
      </p:sp>
      <p:sp>
        <p:nvSpPr>
          <p:cNvPr id="97" name="Google Shape;97;p14"/>
          <p:cNvSpPr txBox="1"/>
          <p:nvPr/>
        </p:nvSpPr>
        <p:spPr>
          <a:xfrm>
            <a:off x="9765925" y="6137750"/>
            <a:ext cx="522600" cy="369300"/>
          </a:xfrm>
          <a:prstGeom prst="rect">
            <a:avLst/>
          </a:prstGeom>
          <a:noFill/>
          <a:ln>
            <a:noFill/>
          </a:ln>
        </p:spPr>
        <p:txBody>
          <a:bodyPr anchorCtr="0" anchor="t" bIns="91425" lIns="91425" spcFirstLastPara="1" rIns="91425" wrap="square" tIns="91425">
            <a:spAutoFit/>
          </a:bodyPr>
          <a:lstStyle/>
          <a:p>
            <a:pPr indent="0" lvl="0" marL="457200" rtl="0" algn="just">
              <a:lnSpc>
                <a:spcPct val="150000"/>
              </a:lnSpc>
              <a:spcBef>
                <a:spcPts val="0"/>
              </a:spcBef>
              <a:spcAft>
                <a:spcPts val="0"/>
              </a:spcAft>
              <a:buNone/>
            </a:pPr>
            <a:r>
              <a:rPr lang="en-US" sz="1200">
                <a:solidFill>
                  <a:schemeClr val="dk1"/>
                </a:solidFill>
              </a:rPr>
              <a:t>4</a:t>
            </a:r>
            <a:endParaRPr sz="600"/>
          </a:p>
        </p:txBody>
      </p:sp>
      <p:pic>
        <p:nvPicPr>
          <p:cNvPr id="98" name="Google Shape;98;p14" title="Screenshot 2025-09-02 at 12.42.56 PM.png"/>
          <p:cNvPicPr preferRelativeResize="0"/>
          <p:nvPr/>
        </p:nvPicPr>
        <p:blipFill>
          <a:blip r:embed="rId3">
            <a:alphaModFix/>
          </a:blip>
          <a:stretch>
            <a:fillRect/>
          </a:stretch>
        </p:blipFill>
        <p:spPr>
          <a:xfrm>
            <a:off x="3019325" y="1999453"/>
            <a:ext cx="5972949" cy="4138301"/>
          </a:xfrm>
          <a:prstGeom prst="rect">
            <a:avLst/>
          </a:prstGeom>
          <a:noFill/>
          <a:ln>
            <a:noFill/>
          </a:ln>
        </p:spPr>
      </p:pic>
      <p:sp>
        <p:nvSpPr>
          <p:cNvPr id="99" name="Google Shape;99;p14"/>
          <p:cNvSpPr txBox="1"/>
          <p:nvPr/>
        </p:nvSpPr>
        <p:spPr>
          <a:xfrm>
            <a:off x="1041450" y="994750"/>
            <a:ext cx="10109100" cy="10047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C0C0C"/>
              </a:buClr>
              <a:buSzPts val="2400"/>
              <a:buChar char="•"/>
            </a:pPr>
            <a:r>
              <a:rPr lang="en-US" sz="2400">
                <a:solidFill>
                  <a:srgbClr val="0C0C0C"/>
                </a:solidFill>
              </a:rPr>
              <a:t>Data, algorithm and compute are three key components in the current generative AI applications.</a:t>
            </a:r>
            <a:endParaRPr sz="2400">
              <a:solidFill>
                <a:srgbClr val="0C0C0C"/>
              </a:solidFill>
            </a:endParaRPr>
          </a:p>
        </p:txBody>
      </p:sp>
      <p:sp>
        <p:nvSpPr>
          <p:cNvPr id="100" name="Google Shape;100;p14"/>
          <p:cNvSpPr/>
          <p:nvPr/>
        </p:nvSpPr>
        <p:spPr>
          <a:xfrm>
            <a:off x="3357525" y="5286375"/>
            <a:ext cx="1214400" cy="6303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1" name="Google Shape;101;p14"/>
          <p:cNvSpPr/>
          <p:nvPr/>
        </p:nvSpPr>
        <p:spPr>
          <a:xfrm>
            <a:off x="7242675" y="5245875"/>
            <a:ext cx="1749600" cy="7113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7"/>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Multimodal Data (4)</a:t>
            </a:r>
            <a:endParaRPr/>
          </a:p>
        </p:txBody>
      </p:sp>
      <p:sp>
        <p:nvSpPr>
          <p:cNvPr id="537" name="Google Shape;537;p77"/>
          <p:cNvSpPr txBox="1"/>
          <p:nvPr/>
        </p:nvSpPr>
        <p:spPr>
          <a:xfrm>
            <a:off x="963200" y="728525"/>
            <a:ext cx="10872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 Detailed captions.</a:t>
            </a:r>
            <a:endParaRPr sz="2400"/>
          </a:p>
        </p:txBody>
      </p:sp>
      <p:pic>
        <p:nvPicPr>
          <p:cNvPr id="538" name="Google Shape;538;p77" title="Screenshot 2026-01-20 at 4.33.52 PM.png"/>
          <p:cNvPicPr preferRelativeResize="0"/>
          <p:nvPr/>
        </p:nvPicPr>
        <p:blipFill>
          <a:blip r:embed="rId3">
            <a:alphaModFix/>
          </a:blip>
          <a:stretch>
            <a:fillRect/>
          </a:stretch>
        </p:blipFill>
        <p:spPr>
          <a:xfrm>
            <a:off x="368923" y="4014325"/>
            <a:ext cx="7794024" cy="2560150"/>
          </a:xfrm>
          <a:prstGeom prst="rect">
            <a:avLst/>
          </a:prstGeom>
          <a:noFill/>
          <a:ln>
            <a:noFill/>
          </a:ln>
        </p:spPr>
      </p:pic>
      <p:pic>
        <p:nvPicPr>
          <p:cNvPr id="539" name="Google Shape;539;p77" title="Screenshot 2026-01-20 at 4.33.43 PM.png"/>
          <p:cNvPicPr preferRelativeResize="0"/>
          <p:nvPr/>
        </p:nvPicPr>
        <p:blipFill>
          <a:blip r:embed="rId4">
            <a:alphaModFix/>
          </a:blip>
          <a:stretch>
            <a:fillRect/>
          </a:stretch>
        </p:blipFill>
        <p:spPr>
          <a:xfrm>
            <a:off x="2762951" y="1297925"/>
            <a:ext cx="9072850" cy="285532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8"/>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Multimodal Data (5)</a:t>
            </a:r>
            <a:endParaRPr/>
          </a:p>
        </p:txBody>
      </p:sp>
      <p:sp>
        <p:nvSpPr>
          <p:cNvPr id="545" name="Google Shape;545;p78"/>
          <p:cNvSpPr txBox="1"/>
          <p:nvPr/>
        </p:nvSpPr>
        <p:spPr>
          <a:xfrm>
            <a:off x="971425" y="945550"/>
            <a:ext cx="10872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 I</a:t>
            </a:r>
            <a:r>
              <a:rPr lang="en-US" sz="2500">
                <a:solidFill>
                  <a:schemeClr val="dk1"/>
                </a:solidFill>
              </a:rPr>
              <a:t>mage captioning hallucination</a:t>
            </a:r>
            <a:r>
              <a:rPr lang="en-US" sz="2500">
                <a:solidFill>
                  <a:schemeClr val="dk1"/>
                </a:solidFill>
              </a:rPr>
              <a:t>.</a:t>
            </a:r>
            <a:endParaRPr sz="2400"/>
          </a:p>
        </p:txBody>
      </p:sp>
      <p:pic>
        <p:nvPicPr>
          <p:cNvPr id="546" name="Google Shape;546;p78" title="Screenshot 2026-01-20 at 4.44.35 PM.png"/>
          <p:cNvPicPr preferRelativeResize="0"/>
          <p:nvPr/>
        </p:nvPicPr>
        <p:blipFill>
          <a:blip r:embed="rId3">
            <a:alphaModFix/>
          </a:blip>
          <a:stretch>
            <a:fillRect/>
          </a:stretch>
        </p:blipFill>
        <p:spPr>
          <a:xfrm>
            <a:off x="3155750" y="1623450"/>
            <a:ext cx="6503950" cy="2621000"/>
          </a:xfrm>
          <a:prstGeom prst="rect">
            <a:avLst/>
          </a:prstGeom>
          <a:noFill/>
          <a:ln>
            <a:noFill/>
          </a:ln>
        </p:spPr>
      </p:pic>
      <p:pic>
        <p:nvPicPr>
          <p:cNvPr id="547" name="Google Shape;547;p78" title="Screenshot 2026-01-20 at 4.45.01 PM.png"/>
          <p:cNvPicPr preferRelativeResize="0"/>
          <p:nvPr/>
        </p:nvPicPr>
        <p:blipFill>
          <a:blip r:embed="rId4">
            <a:alphaModFix/>
          </a:blip>
          <a:stretch>
            <a:fillRect/>
          </a:stretch>
        </p:blipFill>
        <p:spPr>
          <a:xfrm>
            <a:off x="910213" y="4352950"/>
            <a:ext cx="10821384" cy="230875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79"/>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Multimodal Data Resource</a:t>
            </a:r>
            <a:endParaRPr/>
          </a:p>
        </p:txBody>
      </p:sp>
      <p:pic>
        <p:nvPicPr>
          <p:cNvPr id="553" name="Google Shape;553;p79" title="Screenshot 2026-01-21 at 4.20.21 PM.png"/>
          <p:cNvPicPr preferRelativeResize="0"/>
          <p:nvPr/>
        </p:nvPicPr>
        <p:blipFill>
          <a:blip r:embed="rId3">
            <a:alphaModFix/>
          </a:blip>
          <a:stretch>
            <a:fillRect/>
          </a:stretch>
        </p:blipFill>
        <p:spPr>
          <a:xfrm>
            <a:off x="152400" y="1487286"/>
            <a:ext cx="11887201" cy="5014913"/>
          </a:xfrm>
          <a:prstGeom prst="rect">
            <a:avLst/>
          </a:prstGeom>
          <a:noFill/>
          <a:ln>
            <a:noFill/>
          </a:ln>
        </p:spPr>
      </p:pic>
      <p:sp>
        <p:nvSpPr>
          <p:cNvPr id="554" name="Google Shape;554;p79"/>
          <p:cNvSpPr txBox="1"/>
          <p:nvPr/>
        </p:nvSpPr>
        <p:spPr>
          <a:xfrm>
            <a:off x="971425" y="945550"/>
            <a:ext cx="10872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 </a:t>
            </a:r>
            <a:r>
              <a:rPr lang="en-US" sz="2500">
                <a:solidFill>
                  <a:schemeClr val="dk1"/>
                </a:solidFill>
              </a:rPr>
              <a:t>CC3M</a:t>
            </a:r>
            <a:endParaRPr sz="24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80"/>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Multimodal Data Resource</a:t>
            </a:r>
            <a:endParaRPr/>
          </a:p>
        </p:txBody>
      </p:sp>
      <p:sp>
        <p:nvSpPr>
          <p:cNvPr id="560" name="Google Shape;560;p80"/>
          <p:cNvSpPr txBox="1"/>
          <p:nvPr/>
        </p:nvSpPr>
        <p:spPr>
          <a:xfrm>
            <a:off x="971425" y="945550"/>
            <a:ext cx="10872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 </a:t>
            </a:r>
            <a:r>
              <a:rPr lang="en-US" sz="2500">
                <a:solidFill>
                  <a:schemeClr val="dk1"/>
                </a:solidFill>
              </a:rPr>
              <a:t>Web Image-Text-1B</a:t>
            </a:r>
            <a:endParaRPr sz="2400"/>
          </a:p>
        </p:txBody>
      </p:sp>
      <p:pic>
        <p:nvPicPr>
          <p:cNvPr id="561" name="Google Shape;561;p80" title="Screenshot 2026-01-21 at 4.24.52 PM.png"/>
          <p:cNvPicPr preferRelativeResize="0"/>
          <p:nvPr/>
        </p:nvPicPr>
        <p:blipFill>
          <a:blip r:embed="rId3">
            <a:alphaModFix/>
          </a:blip>
          <a:stretch>
            <a:fillRect/>
          </a:stretch>
        </p:blipFill>
        <p:spPr>
          <a:xfrm>
            <a:off x="2228488" y="1514950"/>
            <a:ext cx="8358476" cy="50382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81"/>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Multimodal Data Resource</a:t>
            </a:r>
            <a:endParaRPr/>
          </a:p>
        </p:txBody>
      </p:sp>
      <p:sp>
        <p:nvSpPr>
          <p:cNvPr id="567" name="Google Shape;567;p81"/>
          <p:cNvSpPr txBox="1"/>
          <p:nvPr/>
        </p:nvSpPr>
        <p:spPr>
          <a:xfrm>
            <a:off x="971425" y="945550"/>
            <a:ext cx="10872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 </a:t>
            </a:r>
            <a:r>
              <a:rPr lang="en-US" sz="2500">
                <a:solidFill>
                  <a:schemeClr val="dk1"/>
                </a:solidFill>
              </a:rPr>
              <a:t>OBELICS</a:t>
            </a:r>
            <a:endParaRPr sz="2400"/>
          </a:p>
        </p:txBody>
      </p:sp>
      <p:pic>
        <p:nvPicPr>
          <p:cNvPr id="568" name="Google Shape;568;p81" title="Screenshot 2026-01-21 at 4.27.00 PM.png"/>
          <p:cNvPicPr preferRelativeResize="0"/>
          <p:nvPr/>
        </p:nvPicPr>
        <p:blipFill>
          <a:blip r:embed="rId3">
            <a:alphaModFix/>
          </a:blip>
          <a:stretch>
            <a:fillRect/>
          </a:stretch>
        </p:blipFill>
        <p:spPr>
          <a:xfrm>
            <a:off x="1543775" y="1614175"/>
            <a:ext cx="9554243" cy="5038251"/>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2"/>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Evaluation (1) </a:t>
            </a:r>
            <a:endParaRPr/>
          </a:p>
        </p:txBody>
      </p:sp>
      <p:pic>
        <p:nvPicPr>
          <p:cNvPr id="574" name="Google Shape;574;p82" title="Screenshot 2026-01-21 at 4.28.39 PM.png"/>
          <p:cNvPicPr preferRelativeResize="0"/>
          <p:nvPr/>
        </p:nvPicPr>
        <p:blipFill>
          <a:blip r:embed="rId3">
            <a:alphaModFix/>
          </a:blip>
          <a:stretch>
            <a:fillRect/>
          </a:stretch>
        </p:blipFill>
        <p:spPr>
          <a:xfrm>
            <a:off x="813738" y="921450"/>
            <a:ext cx="11014327" cy="56423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83"/>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Evaluation (2) </a:t>
            </a:r>
            <a:endParaRPr/>
          </a:p>
        </p:txBody>
      </p:sp>
      <p:pic>
        <p:nvPicPr>
          <p:cNvPr id="580" name="Google Shape;580;p83" title="Screenshot 2026-01-21 at 4.30.31 PM.png"/>
          <p:cNvPicPr preferRelativeResize="0"/>
          <p:nvPr/>
        </p:nvPicPr>
        <p:blipFill>
          <a:blip r:embed="rId3">
            <a:alphaModFix/>
          </a:blip>
          <a:stretch>
            <a:fillRect/>
          </a:stretch>
        </p:blipFill>
        <p:spPr>
          <a:xfrm>
            <a:off x="912475" y="1138500"/>
            <a:ext cx="10816849" cy="4931025"/>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84"/>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Evaluation - HumanEval</a:t>
            </a:r>
            <a:endParaRPr/>
          </a:p>
        </p:txBody>
      </p:sp>
      <p:pic>
        <p:nvPicPr>
          <p:cNvPr id="586" name="Google Shape;586;p84" title="Screenshot 2026-01-21 at 4.31.28 PM.png"/>
          <p:cNvPicPr preferRelativeResize="0"/>
          <p:nvPr/>
        </p:nvPicPr>
        <p:blipFill>
          <a:blip r:embed="rId3">
            <a:alphaModFix/>
          </a:blip>
          <a:stretch>
            <a:fillRect/>
          </a:stretch>
        </p:blipFill>
        <p:spPr>
          <a:xfrm>
            <a:off x="1042275" y="886050"/>
            <a:ext cx="10557249" cy="5447401"/>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85"/>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Evaluation - HumanEval</a:t>
            </a:r>
            <a:endParaRPr/>
          </a:p>
        </p:txBody>
      </p:sp>
      <p:pic>
        <p:nvPicPr>
          <p:cNvPr id="592" name="Google Shape;592;p85" title="Screenshot 2026-01-21 at 4.32.20 PM.png"/>
          <p:cNvPicPr preferRelativeResize="0"/>
          <p:nvPr/>
        </p:nvPicPr>
        <p:blipFill>
          <a:blip r:embed="rId3">
            <a:alphaModFix/>
          </a:blip>
          <a:stretch>
            <a:fillRect/>
          </a:stretch>
        </p:blipFill>
        <p:spPr>
          <a:xfrm>
            <a:off x="1112225" y="956900"/>
            <a:ext cx="10612273" cy="5553749"/>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86"/>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Evaluation - </a:t>
            </a:r>
            <a:r>
              <a:rPr lang="en-US"/>
              <a:t>MMLU</a:t>
            </a:r>
            <a:endParaRPr/>
          </a:p>
        </p:txBody>
      </p:sp>
      <p:pic>
        <p:nvPicPr>
          <p:cNvPr id="598" name="Google Shape;598;p86" title="Screenshot 2026-01-21 at 4.35.39 PM.png"/>
          <p:cNvPicPr preferRelativeResize="0"/>
          <p:nvPr/>
        </p:nvPicPr>
        <p:blipFill>
          <a:blip r:embed="rId3">
            <a:alphaModFix/>
          </a:blip>
          <a:stretch>
            <a:fillRect/>
          </a:stretch>
        </p:blipFill>
        <p:spPr>
          <a:xfrm>
            <a:off x="651500" y="926029"/>
            <a:ext cx="10779452" cy="556692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5"/>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GPT</a:t>
            </a:r>
            <a:endParaRPr/>
          </a:p>
        </p:txBody>
      </p:sp>
      <p:sp>
        <p:nvSpPr>
          <p:cNvPr id="107" name="Google Shape;107;p15"/>
          <p:cNvSpPr txBox="1"/>
          <p:nvPr/>
        </p:nvSpPr>
        <p:spPr>
          <a:xfrm>
            <a:off x="859850" y="1041225"/>
            <a:ext cx="10162500" cy="15699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C0C0C"/>
              </a:buClr>
              <a:buSzPts val="2400"/>
              <a:buChar char="•"/>
            </a:pPr>
            <a:r>
              <a:rPr lang="en-US" sz="2400">
                <a:solidFill>
                  <a:srgbClr val="0C0C0C"/>
                </a:solidFill>
              </a:rPr>
              <a:t>Transformer, Autoregressive modeling, 117 million parameters</a:t>
            </a:r>
            <a:endParaRPr sz="2400">
              <a:solidFill>
                <a:srgbClr val="0C0C0C"/>
              </a:solidFill>
            </a:endParaRPr>
          </a:p>
          <a:p>
            <a:pPr indent="0" lvl="0" marL="0" rtl="0" algn="l">
              <a:lnSpc>
                <a:spcPct val="90000"/>
              </a:lnSpc>
              <a:spcBef>
                <a:spcPts val="0"/>
              </a:spcBef>
              <a:spcAft>
                <a:spcPts val="0"/>
              </a:spcAft>
              <a:buNone/>
            </a:pPr>
            <a:r>
              <a:t/>
            </a:r>
            <a:endParaRPr sz="2400">
              <a:solidFill>
                <a:srgbClr val="0C0C0C"/>
              </a:solidFill>
            </a:endParaRPr>
          </a:p>
          <a:p>
            <a:pPr indent="-228600" lvl="0" marL="228600" rtl="0" algn="l">
              <a:lnSpc>
                <a:spcPct val="90000"/>
              </a:lnSpc>
              <a:spcBef>
                <a:spcPts val="0"/>
              </a:spcBef>
              <a:spcAft>
                <a:spcPts val="0"/>
              </a:spcAft>
              <a:buClr>
                <a:srgbClr val="0C0C0C"/>
              </a:buClr>
              <a:buSzPts val="2400"/>
              <a:buChar char="•"/>
            </a:pPr>
            <a:r>
              <a:rPr lang="en-US" sz="2400">
                <a:solidFill>
                  <a:srgbClr val="0C0C0C"/>
                </a:solidFill>
              </a:rPr>
              <a:t> Pre-training data: BooksCorpus and 1B word Benchmark</a:t>
            </a:r>
            <a:endParaRPr sz="2400">
              <a:solidFill>
                <a:srgbClr val="0C0C0C"/>
              </a:solidFill>
            </a:endParaRPr>
          </a:p>
          <a:p>
            <a:pPr indent="-228600" lvl="0" marL="228600" rtl="0" algn="l">
              <a:lnSpc>
                <a:spcPct val="90000"/>
              </a:lnSpc>
              <a:spcBef>
                <a:spcPts val="0"/>
              </a:spcBef>
              <a:spcAft>
                <a:spcPts val="0"/>
              </a:spcAft>
              <a:buClr>
                <a:srgbClr val="0C0C0C"/>
              </a:buClr>
              <a:buSzPts val="2400"/>
              <a:buChar char="•"/>
            </a:pPr>
            <a:r>
              <a:rPr lang="en-US" sz="2400">
                <a:solidFill>
                  <a:srgbClr val="0C0C0C"/>
                </a:solidFill>
              </a:rPr>
              <a:t> Fine-tuning data:</a:t>
            </a:r>
            <a:endParaRPr sz="2400">
              <a:solidFill>
                <a:srgbClr val="0C0C0C"/>
              </a:solidFill>
            </a:endParaRPr>
          </a:p>
        </p:txBody>
      </p:sp>
      <p:pic>
        <p:nvPicPr>
          <p:cNvPr id="108" name="Google Shape;108;p15"/>
          <p:cNvPicPr preferRelativeResize="0"/>
          <p:nvPr/>
        </p:nvPicPr>
        <p:blipFill rotWithShape="1">
          <a:blip r:embed="rId3">
            <a:alphaModFix/>
          </a:blip>
          <a:srcRect b="0" l="0" r="0" t="0"/>
          <a:stretch/>
        </p:blipFill>
        <p:spPr>
          <a:xfrm>
            <a:off x="1196850" y="3986275"/>
            <a:ext cx="10248100" cy="2443300"/>
          </a:xfrm>
          <a:prstGeom prst="rect">
            <a:avLst/>
          </a:prstGeom>
          <a:noFill/>
          <a:ln>
            <a:noFill/>
          </a:ln>
        </p:spPr>
      </p:pic>
      <p:pic>
        <p:nvPicPr>
          <p:cNvPr id="109" name="Google Shape;109;p15" title="Screenshot 2026-01-16 at 10.14.24 AM.png"/>
          <p:cNvPicPr preferRelativeResize="0"/>
          <p:nvPr/>
        </p:nvPicPr>
        <p:blipFill>
          <a:blip r:embed="rId4">
            <a:alphaModFix/>
          </a:blip>
          <a:stretch>
            <a:fillRect/>
          </a:stretch>
        </p:blipFill>
        <p:spPr>
          <a:xfrm>
            <a:off x="2595650" y="2450476"/>
            <a:ext cx="6690901" cy="14337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87"/>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Evaluation - MMLU</a:t>
            </a:r>
            <a:endParaRPr/>
          </a:p>
        </p:txBody>
      </p:sp>
      <p:pic>
        <p:nvPicPr>
          <p:cNvPr id="604" name="Google Shape;604;p87" title="Screenshot 2026-01-21 at 4.35.05 PM.png"/>
          <p:cNvPicPr preferRelativeResize="0"/>
          <p:nvPr/>
        </p:nvPicPr>
        <p:blipFill>
          <a:blip r:embed="rId3">
            <a:alphaModFix/>
          </a:blip>
          <a:stretch>
            <a:fillRect/>
          </a:stretch>
        </p:blipFill>
        <p:spPr>
          <a:xfrm>
            <a:off x="1032687" y="939225"/>
            <a:ext cx="10576425" cy="5376524"/>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8"/>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Evaluation - MMLU-Pro</a:t>
            </a:r>
            <a:endParaRPr/>
          </a:p>
        </p:txBody>
      </p:sp>
      <p:pic>
        <p:nvPicPr>
          <p:cNvPr id="610" name="Google Shape;610;p88" title="Screenshot 2026-01-21 at 4.34.05 PM.png"/>
          <p:cNvPicPr preferRelativeResize="0"/>
          <p:nvPr/>
        </p:nvPicPr>
        <p:blipFill>
          <a:blip r:embed="rId3">
            <a:alphaModFix/>
          </a:blip>
          <a:stretch>
            <a:fillRect/>
          </a:stretch>
        </p:blipFill>
        <p:spPr>
          <a:xfrm>
            <a:off x="770700" y="1263600"/>
            <a:ext cx="11100399" cy="51487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4" name="Shape 614"/>
        <p:cNvGrpSpPr/>
        <p:nvPr/>
      </p:nvGrpSpPr>
      <p:grpSpPr>
        <a:xfrm>
          <a:off x="0" y="0"/>
          <a:ext cx="0" cy="0"/>
          <a:chOff x="0" y="0"/>
          <a:chExt cx="0" cy="0"/>
        </a:xfrm>
      </p:grpSpPr>
      <p:sp>
        <p:nvSpPr>
          <p:cNvPr id="615" name="Google Shape;615;p89"/>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Evaluation - MMMU</a:t>
            </a:r>
            <a:endParaRPr/>
          </a:p>
        </p:txBody>
      </p:sp>
      <p:pic>
        <p:nvPicPr>
          <p:cNvPr id="616" name="Google Shape;616;p89" title="Screenshot 2026-01-21 at 6.26.55 PM.png"/>
          <p:cNvPicPr preferRelativeResize="0"/>
          <p:nvPr/>
        </p:nvPicPr>
        <p:blipFill>
          <a:blip r:embed="rId3">
            <a:alphaModFix/>
          </a:blip>
          <a:stretch>
            <a:fillRect/>
          </a:stretch>
        </p:blipFill>
        <p:spPr>
          <a:xfrm>
            <a:off x="304800" y="1837111"/>
            <a:ext cx="11887201" cy="3831510"/>
          </a:xfrm>
          <a:prstGeom prst="rect">
            <a:avLst/>
          </a:prstGeom>
          <a:noFill/>
          <a:ln>
            <a:noFill/>
          </a:ln>
        </p:spPr>
      </p:pic>
      <p:sp>
        <p:nvSpPr>
          <p:cNvPr id="617" name="Google Shape;617;p89"/>
          <p:cNvSpPr txBox="1"/>
          <p:nvPr/>
        </p:nvSpPr>
        <p:spPr>
          <a:xfrm>
            <a:off x="812100" y="1126875"/>
            <a:ext cx="108726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500">
                <a:solidFill>
                  <a:schemeClr val="dk1"/>
                </a:solidFill>
              </a:rPr>
              <a:t>• </a:t>
            </a:r>
            <a:r>
              <a:rPr lang="en-US" sz="2500">
                <a:solidFill>
                  <a:schemeClr val="dk1"/>
                </a:solidFill>
              </a:rPr>
              <a:t>MMMU-Multi-discipline Multimodal Understanding and Reasoning</a:t>
            </a:r>
            <a:endParaRPr sz="24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1" name="Shape 621"/>
        <p:cNvGrpSpPr/>
        <p:nvPr/>
      </p:nvGrpSpPr>
      <p:grpSpPr>
        <a:xfrm>
          <a:off x="0" y="0"/>
          <a:ext cx="0" cy="0"/>
          <a:chOff x="0" y="0"/>
          <a:chExt cx="0" cy="0"/>
        </a:xfrm>
      </p:grpSpPr>
      <p:sp>
        <p:nvSpPr>
          <p:cNvPr id="622" name="Google Shape;622;p90"/>
          <p:cNvSpPr txBox="1"/>
          <p:nvPr/>
        </p:nvSpPr>
        <p:spPr>
          <a:xfrm>
            <a:off x="1371600" y="1895006"/>
            <a:ext cx="9144000" cy="2156400"/>
          </a:xfrm>
          <a:prstGeom prst="rect">
            <a:avLst/>
          </a:prstGeom>
          <a:noFill/>
          <a:ln>
            <a:noFill/>
          </a:ln>
        </p:spPr>
        <p:txBody>
          <a:bodyPr anchorCtr="0" anchor="t" bIns="45700" lIns="91425" spcFirstLastPara="1" rIns="91425" wrap="square" tIns="45700">
            <a:normAutofit/>
          </a:bodyPr>
          <a:lstStyle/>
          <a:p>
            <a:pPr indent="0" lvl="0" marL="0" marR="0" rtl="0" algn="ctr">
              <a:lnSpc>
                <a:spcPct val="150000"/>
              </a:lnSpc>
              <a:spcBef>
                <a:spcPts val="0"/>
              </a:spcBef>
              <a:spcAft>
                <a:spcPts val="0"/>
              </a:spcAft>
              <a:buClr>
                <a:schemeClr val="lt1"/>
              </a:buClr>
              <a:buSzPts val="4400"/>
              <a:buFont typeface="Arial"/>
              <a:buNone/>
            </a:pPr>
            <a:r>
              <a:rPr b="0" i="0" lang="en-US" sz="4400" u="none" cap="none" strike="noStrike">
                <a:solidFill>
                  <a:schemeClr val="lt1"/>
                </a:solidFill>
                <a:latin typeface="Microsoft YaHei"/>
                <a:ea typeface="Microsoft YaHei"/>
                <a:cs typeface="Microsoft YaHei"/>
                <a:sym typeface="Microsoft YaHei"/>
              </a:rPr>
              <a:t>Thanks</a:t>
            </a:r>
            <a:endParaRPr b="0" i="0" sz="4400" u="none" cap="none" strike="noStrike">
              <a:solidFill>
                <a:schemeClr val="lt1"/>
              </a:solidFill>
              <a:latin typeface="Microsoft YaHei"/>
              <a:ea typeface="Microsoft YaHei"/>
              <a:cs typeface="Microsoft YaHei"/>
              <a:sym typeface="Microsoft YaHei"/>
            </a:endParaRPr>
          </a:p>
          <a:p>
            <a:pPr indent="0" lvl="0" marL="0" marR="0" rtl="0" algn="ctr">
              <a:lnSpc>
                <a:spcPct val="150000"/>
              </a:lnSpc>
              <a:spcBef>
                <a:spcPts val="0"/>
              </a:spcBef>
              <a:spcAft>
                <a:spcPts val="0"/>
              </a:spcAft>
              <a:buClr>
                <a:schemeClr val="lt1"/>
              </a:buClr>
              <a:buSzPts val="4400"/>
              <a:buFont typeface="Arial"/>
              <a:buNone/>
            </a:pPr>
            <a:r>
              <a:rPr b="0" i="0" lang="en-US" sz="4400" cap="none" strike="noStrike">
                <a:solidFill>
                  <a:schemeClr val="lt1"/>
                </a:solidFill>
                <a:latin typeface="Microsoft YaHei"/>
                <a:ea typeface="Microsoft YaHei"/>
                <a:cs typeface="Microsoft YaHei"/>
                <a:sym typeface="Microsoft YaHei"/>
              </a:rPr>
              <a:t>Q&amp;A</a:t>
            </a:r>
            <a:endParaRPr b="0" i="0" sz="4400" u="none" cap="none" strike="noStrike">
              <a:solidFill>
                <a:schemeClr val="lt1"/>
              </a:solidFill>
              <a:latin typeface="Microsoft YaHei"/>
              <a:ea typeface="Microsoft YaHei"/>
              <a:cs typeface="Microsoft YaHei"/>
              <a:sym typeface="Microsoft YaHei"/>
            </a:endParaRPr>
          </a:p>
        </p:txBody>
      </p:sp>
      <p:sp>
        <p:nvSpPr>
          <p:cNvPr id="623" name="Google Shape;623;p90"/>
          <p:cNvSpPr txBox="1"/>
          <p:nvPr/>
        </p:nvSpPr>
        <p:spPr>
          <a:xfrm>
            <a:off x="3174821" y="4404079"/>
            <a:ext cx="5537700" cy="2038800"/>
          </a:xfrm>
          <a:prstGeom prst="rect">
            <a:avLst/>
          </a:prstGeom>
          <a:noFill/>
          <a:ln>
            <a:noFill/>
          </a:ln>
        </p:spPr>
        <p:txBody>
          <a:bodyPr anchorCtr="0" anchor="t" bIns="45700" lIns="91425" spcFirstLastPara="1" rIns="91425" wrap="square" tIns="45700">
            <a:normAutofit/>
          </a:bodyPr>
          <a:lstStyle/>
          <a:p>
            <a:pPr indent="0" lvl="0" marL="0" marR="0" rtl="0" algn="ctr">
              <a:lnSpc>
                <a:spcPct val="90000"/>
              </a:lnSpc>
              <a:spcBef>
                <a:spcPts val="0"/>
              </a:spcBef>
              <a:spcAft>
                <a:spcPts val="0"/>
              </a:spcAft>
              <a:buClr>
                <a:srgbClr val="584950"/>
              </a:buClr>
              <a:buSzPts val="2100"/>
              <a:buFont typeface="Arial"/>
              <a:buNone/>
            </a:pPr>
            <a:r>
              <a:rPr lang="en-US" sz="2100">
                <a:solidFill>
                  <a:schemeClr val="lt1"/>
                </a:solidFill>
                <a:latin typeface="Microsoft YaHei"/>
                <a:ea typeface="Microsoft YaHei"/>
                <a:cs typeface="Microsoft YaHei"/>
                <a:sym typeface="Microsoft YaHei"/>
              </a:rPr>
              <a:t>Prof. </a:t>
            </a:r>
            <a:r>
              <a:rPr b="0" i="0" lang="en-US" sz="2100" u="none" cap="none" strike="noStrike">
                <a:solidFill>
                  <a:schemeClr val="lt1"/>
                </a:solidFill>
                <a:latin typeface="Microsoft YaHei"/>
                <a:ea typeface="Microsoft YaHei"/>
                <a:cs typeface="Microsoft YaHei"/>
                <a:sym typeface="Microsoft YaHei"/>
              </a:rPr>
              <a:t>Yu Cheng</a:t>
            </a:r>
            <a:endParaRPr b="0" i="0" sz="2100" u="none" cap="none" strike="noStrike">
              <a:solidFill>
                <a:schemeClr val="lt1"/>
              </a:solidFill>
              <a:latin typeface="Microsoft YaHei"/>
              <a:ea typeface="Microsoft YaHei"/>
              <a:cs typeface="Microsoft YaHei"/>
              <a:sym typeface="Microsoft YaHei"/>
            </a:endParaRPr>
          </a:p>
          <a:p>
            <a:pPr indent="0" lvl="0" marL="0" marR="0" rtl="0" algn="ctr">
              <a:lnSpc>
                <a:spcPct val="90000"/>
              </a:lnSpc>
              <a:spcBef>
                <a:spcPts val="750"/>
              </a:spcBef>
              <a:spcAft>
                <a:spcPts val="0"/>
              </a:spcAft>
              <a:buClr>
                <a:srgbClr val="584950"/>
              </a:buClr>
              <a:buSzPts val="2100"/>
              <a:buFont typeface="Arial"/>
              <a:buNone/>
            </a:pPr>
            <a:r>
              <a:rPr b="0" i="0" lang="en-US" sz="2100" u="none" cap="none" strike="noStrike">
                <a:solidFill>
                  <a:schemeClr val="lt1"/>
                </a:solidFill>
                <a:latin typeface="Microsoft YaHei"/>
                <a:ea typeface="Microsoft YaHei"/>
                <a:cs typeface="Microsoft YaHei"/>
                <a:sym typeface="Microsoft YaHei"/>
              </a:rPr>
              <a:t>chengyu@cse.cuhk.edu.hk</a:t>
            </a:r>
            <a:endParaRPr b="0" i="0" sz="2100" u="none" cap="none" strike="noStrike">
              <a:solidFill>
                <a:schemeClr val="lt1"/>
              </a:solidFill>
              <a:latin typeface="Microsoft YaHei"/>
              <a:ea typeface="Microsoft YaHei"/>
              <a:cs typeface="Microsoft YaHei"/>
              <a:sym typeface="Microsoft YaHe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16"/>
          <p:cNvSpPr txBox="1"/>
          <p:nvPr>
            <p:ph type="title"/>
          </p:nvPr>
        </p:nvSpPr>
        <p:spPr>
          <a:xfrm>
            <a:off x="651504" y="98236"/>
            <a:ext cx="11338800" cy="630300"/>
          </a:xfrm>
          <a:prstGeom prst="rect">
            <a:avLst/>
          </a:prstGeom>
          <a:noFill/>
          <a:ln>
            <a:noFill/>
          </a:ln>
        </p:spPr>
        <p:txBody>
          <a:bodyPr anchorCtr="0" anchor="ctr" bIns="45700" lIns="90000" spcFirstLastPara="1" rIns="91425" wrap="square" tIns="45700">
            <a:normAutofit/>
          </a:bodyPr>
          <a:lstStyle/>
          <a:p>
            <a:pPr indent="0" lvl="0" marL="0" marR="0" rtl="0" algn="l">
              <a:lnSpc>
                <a:spcPct val="100000"/>
              </a:lnSpc>
              <a:spcBef>
                <a:spcPts val="0"/>
              </a:spcBef>
              <a:spcAft>
                <a:spcPts val="0"/>
              </a:spcAft>
              <a:buClr>
                <a:srgbClr val="0052D9"/>
              </a:buClr>
              <a:buSzPts val="3200"/>
              <a:buFont typeface="Arial"/>
              <a:buNone/>
            </a:pPr>
            <a:r>
              <a:rPr lang="en-US"/>
              <a:t>GPT 2</a:t>
            </a:r>
            <a:endParaRPr/>
          </a:p>
        </p:txBody>
      </p:sp>
      <p:sp>
        <p:nvSpPr>
          <p:cNvPr id="115" name="Google Shape;115;p16"/>
          <p:cNvSpPr txBox="1"/>
          <p:nvPr/>
        </p:nvSpPr>
        <p:spPr>
          <a:xfrm>
            <a:off x="1014750" y="728525"/>
            <a:ext cx="10162500" cy="15699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rgbClr val="0C0C0C"/>
              </a:buClr>
              <a:buSzPts val="2400"/>
              <a:buChar char="•"/>
            </a:pPr>
            <a:r>
              <a:rPr lang="en-US" sz="2400">
                <a:solidFill>
                  <a:srgbClr val="0C0C0C"/>
                </a:solidFill>
              </a:rPr>
              <a:t>Pretraining data: a massive, diverse collection of over 40GB of text scraped from the web, specifically 8 million unique web pages from a dataset called WebText.</a:t>
            </a:r>
            <a:endParaRPr sz="2400">
              <a:solidFill>
                <a:srgbClr val="0C0C0C"/>
              </a:solidFill>
            </a:endParaRPr>
          </a:p>
        </p:txBody>
      </p:sp>
      <p:pic>
        <p:nvPicPr>
          <p:cNvPr id="116" name="Google Shape;116;p16" title="Screenshot 2026-01-16 at 10.30.20 AM.png"/>
          <p:cNvPicPr preferRelativeResize="0"/>
          <p:nvPr/>
        </p:nvPicPr>
        <p:blipFill>
          <a:blip r:embed="rId3">
            <a:alphaModFix/>
          </a:blip>
          <a:stretch>
            <a:fillRect/>
          </a:stretch>
        </p:blipFill>
        <p:spPr>
          <a:xfrm>
            <a:off x="2879512" y="1726050"/>
            <a:ext cx="6432975" cy="2431500"/>
          </a:xfrm>
          <a:prstGeom prst="rect">
            <a:avLst/>
          </a:prstGeom>
          <a:noFill/>
          <a:ln>
            <a:noFill/>
          </a:ln>
        </p:spPr>
      </p:pic>
      <p:pic>
        <p:nvPicPr>
          <p:cNvPr id="117" name="Google Shape;117;p16" title="Screenshot 2026-01-16 at 10.34.51 AM.png"/>
          <p:cNvPicPr preferRelativeResize="0"/>
          <p:nvPr/>
        </p:nvPicPr>
        <p:blipFill>
          <a:blip r:embed="rId4">
            <a:alphaModFix/>
          </a:blip>
          <a:stretch>
            <a:fillRect/>
          </a:stretch>
        </p:blipFill>
        <p:spPr>
          <a:xfrm>
            <a:off x="1750113" y="4157550"/>
            <a:ext cx="8691775" cy="25222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蓝色​​">
      <a:dk1>
        <a:srgbClr val="000000"/>
      </a:dk1>
      <a:lt1>
        <a:srgbClr val="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